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0" r:id="rId5"/>
    <p:sldMasterId id="2147483694" r:id="rId6"/>
    <p:sldMasterId id="2147483712" r:id="rId7"/>
  </p:sldMasterIdLst>
  <p:notesMasterIdLst>
    <p:notesMasterId r:id="rId38"/>
  </p:notesMasterIdLst>
  <p:handoutMasterIdLst>
    <p:handoutMasterId r:id="rId39"/>
  </p:handoutMasterIdLst>
  <p:sldIdLst>
    <p:sldId id="376" r:id="rId8"/>
    <p:sldId id="448" r:id="rId9"/>
    <p:sldId id="519" r:id="rId10"/>
    <p:sldId id="599" r:id="rId11"/>
    <p:sldId id="528" r:id="rId12"/>
    <p:sldId id="530" r:id="rId13"/>
    <p:sldId id="453" r:id="rId14"/>
    <p:sldId id="728" r:id="rId15"/>
    <p:sldId id="399" r:id="rId16"/>
    <p:sldId id="633" r:id="rId17"/>
    <p:sldId id="504" r:id="rId18"/>
    <p:sldId id="583" r:id="rId19"/>
    <p:sldId id="605" r:id="rId20"/>
    <p:sldId id="535" r:id="rId21"/>
    <p:sldId id="400" r:id="rId22"/>
    <p:sldId id="540" r:id="rId23"/>
    <p:sldId id="536" r:id="rId24"/>
    <p:sldId id="537" r:id="rId25"/>
    <p:sldId id="473" r:id="rId26"/>
    <p:sldId id="603" r:id="rId27"/>
    <p:sldId id="808" r:id="rId28"/>
    <p:sldId id="659" r:id="rId29"/>
    <p:sldId id="809" r:id="rId30"/>
    <p:sldId id="807" r:id="rId31"/>
    <p:sldId id="727" r:id="rId32"/>
    <p:sldId id="731" r:id="rId33"/>
    <p:sldId id="476" r:id="rId34"/>
    <p:sldId id="733" r:id="rId35"/>
    <p:sldId id="810" r:id="rId36"/>
    <p:sldId id="391" r:id="rId37"/>
  </p:sldIdLst>
  <p:sldSz cx="9144000" cy="6858000" type="screen4x3"/>
  <p:notesSz cx="7315200" cy="96012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7">
          <p15:clr>
            <a:srgbClr val="A4A3A4"/>
          </p15:clr>
        </p15:guide>
        <p15:guide id="2" orient="horz" pos="352">
          <p15:clr>
            <a:srgbClr val="A4A3A4"/>
          </p15:clr>
        </p15:guide>
        <p15:guide id="3"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51334" initials="I"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C3"/>
    <a:srgbClr val="FFA023"/>
    <a:srgbClr val="0078AE"/>
    <a:srgbClr val="005A82"/>
    <a:srgbClr val="595959"/>
    <a:srgbClr val="FF881F"/>
    <a:srgbClr val="575A5D"/>
    <a:srgbClr val="404040"/>
    <a:srgbClr val="75A236"/>
    <a:srgbClr val="DE8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90" autoAdjust="0"/>
    <p:restoredTop sz="94948" autoAdjust="0"/>
  </p:normalViewPr>
  <p:slideViewPr>
    <p:cSldViewPr snapToGrid="0">
      <p:cViewPr varScale="1">
        <p:scale>
          <a:sx n="94" d="100"/>
          <a:sy n="94" d="100"/>
        </p:scale>
        <p:origin x="1236" y="66"/>
      </p:cViewPr>
      <p:guideLst>
        <p:guide orient="horz" pos="1027"/>
        <p:guide orient="horz" pos="352"/>
        <p:guide pos="28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004B87"/>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6694-314F-9A5F-4F13E8B7D5E7}"/>
            </c:ext>
          </c:extLst>
        </c:ser>
        <c:ser>
          <c:idx val="1"/>
          <c:order val="1"/>
          <c:tx>
            <c:strRef>
              <c:f>Sheet1!$C$1</c:f>
              <c:strCache>
                <c:ptCount val="1"/>
                <c:pt idx="0">
                  <c:v>Series 2</c:v>
                </c:pt>
              </c:strCache>
            </c:strRef>
          </c:tx>
          <c:spPr>
            <a:ln w="28575" cap="rnd">
              <a:solidFill>
                <a:srgbClr val="00B8E7"/>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6694-314F-9A5F-4F13E8B7D5E7}"/>
            </c:ext>
          </c:extLst>
        </c:ser>
        <c:ser>
          <c:idx val="2"/>
          <c:order val="2"/>
          <c:tx>
            <c:strRef>
              <c:f>Sheet1!$D$1</c:f>
              <c:strCache>
                <c:ptCount val="1"/>
                <c:pt idx="0">
                  <c:v>Series 3</c:v>
                </c:pt>
              </c:strCache>
            </c:strRef>
          </c:tx>
          <c:spPr>
            <a:ln w="28575" cap="rnd">
              <a:solidFill>
                <a:srgbClr val="40C1AC"/>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6694-314F-9A5F-4F13E8B7D5E7}"/>
            </c:ext>
          </c:extLst>
        </c:ser>
        <c:dLbls>
          <c:showLegendKey val="0"/>
          <c:showVal val="0"/>
          <c:showCatName val="0"/>
          <c:showSerName val="0"/>
          <c:showPercent val="0"/>
          <c:showBubbleSize val="0"/>
        </c:dLbls>
        <c:smooth val="0"/>
        <c:axId val="2124601160"/>
        <c:axId val="-2131552840"/>
      </c:lineChart>
      <c:catAx>
        <c:axId val="212460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552840"/>
        <c:crosses val="autoZero"/>
        <c:auto val="1"/>
        <c:lblAlgn val="ctr"/>
        <c:lblOffset val="100"/>
        <c:noMultiLvlLbl val="0"/>
      </c:catAx>
      <c:valAx>
        <c:axId val="-2131552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4601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3575A"/>
                </a:solidFill>
                <a:latin typeface="+mn-lt"/>
                <a:ea typeface="+mn-ea"/>
                <a:cs typeface="+mn-cs"/>
              </a:defRPr>
            </a:pPr>
            <a:r>
              <a:rPr lang="en-US" dirty="0">
                <a:solidFill>
                  <a:srgbClr val="8D9296"/>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3575A"/>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004B87"/>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CBA0-7A48-AEE2-800D125500EA}"/>
            </c:ext>
          </c:extLst>
        </c:ser>
        <c:ser>
          <c:idx val="1"/>
          <c:order val="1"/>
          <c:tx>
            <c:strRef>
              <c:f>Sheet1!$C$1</c:f>
              <c:strCache>
                <c:ptCount val="1"/>
                <c:pt idx="0">
                  <c:v>Series 2</c:v>
                </c:pt>
              </c:strCache>
            </c:strRef>
          </c:tx>
          <c:spPr>
            <a:ln w="28575" cap="rnd">
              <a:solidFill>
                <a:srgbClr val="00B8E7"/>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CBA0-7A48-AEE2-800D125500EA}"/>
            </c:ext>
          </c:extLst>
        </c:ser>
        <c:ser>
          <c:idx val="2"/>
          <c:order val="2"/>
          <c:tx>
            <c:strRef>
              <c:f>Sheet1!$D$1</c:f>
              <c:strCache>
                <c:ptCount val="1"/>
                <c:pt idx="0">
                  <c:v>Series 3</c:v>
                </c:pt>
              </c:strCache>
            </c:strRef>
          </c:tx>
          <c:spPr>
            <a:ln w="28575" cap="rnd">
              <a:solidFill>
                <a:srgbClr val="40C1AC"/>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CBA0-7A48-AEE2-800D125500EA}"/>
            </c:ext>
          </c:extLst>
        </c:ser>
        <c:dLbls>
          <c:showLegendKey val="0"/>
          <c:showVal val="0"/>
          <c:showCatName val="0"/>
          <c:showSerName val="0"/>
          <c:showPercent val="0"/>
          <c:showBubbleSize val="0"/>
        </c:dLbls>
        <c:smooth val="0"/>
        <c:axId val="-2096514152"/>
        <c:axId val="-2096507624"/>
      </c:lineChart>
      <c:catAx>
        <c:axId val="-2096514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D9296"/>
                </a:solidFill>
                <a:latin typeface="+mn-lt"/>
                <a:ea typeface="+mn-ea"/>
                <a:cs typeface="+mn-cs"/>
              </a:defRPr>
            </a:pPr>
            <a:endParaRPr lang="en-US"/>
          </a:p>
        </c:txPr>
        <c:crossAx val="-2096507624"/>
        <c:crosses val="autoZero"/>
        <c:auto val="1"/>
        <c:lblAlgn val="ctr"/>
        <c:lblOffset val="100"/>
        <c:noMultiLvlLbl val="0"/>
      </c:catAx>
      <c:valAx>
        <c:axId val="-2096507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8D9296"/>
                </a:solidFill>
                <a:latin typeface="+mn-lt"/>
                <a:ea typeface="+mn-ea"/>
                <a:cs typeface="+mn-cs"/>
              </a:defRPr>
            </a:pPr>
            <a:endParaRPr lang="en-US"/>
          </a:p>
        </c:txPr>
        <c:crossAx val="-2096514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D929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4B87"/>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9BE-5040-92FA-75C3D5312067}"/>
            </c:ext>
          </c:extLst>
        </c:ser>
        <c:ser>
          <c:idx val="1"/>
          <c:order val="1"/>
          <c:tx>
            <c:strRef>
              <c:f>Sheet1!$C$1</c:f>
              <c:strCache>
                <c:ptCount val="1"/>
                <c:pt idx="0">
                  <c:v>Series 2</c:v>
                </c:pt>
              </c:strCache>
            </c:strRef>
          </c:tx>
          <c:spPr>
            <a:solidFill>
              <a:srgbClr val="00B8E7"/>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9BE-5040-92FA-75C3D5312067}"/>
            </c:ext>
          </c:extLst>
        </c:ser>
        <c:ser>
          <c:idx val="2"/>
          <c:order val="2"/>
          <c:tx>
            <c:strRef>
              <c:f>Sheet1!$D$1</c:f>
              <c:strCache>
                <c:ptCount val="1"/>
                <c:pt idx="0">
                  <c:v>Series 3</c:v>
                </c:pt>
              </c:strCache>
            </c:strRef>
          </c:tx>
          <c:spPr>
            <a:solidFill>
              <a:srgbClr val="40C1AC"/>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9BE-5040-92FA-75C3D5312067}"/>
            </c:ext>
          </c:extLst>
        </c:ser>
        <c:dLbls>
          <c:showLegendKey val="0"/>
          <c:showVal val="0"/>
          <c:showCatName val="0"/>
          <c:showSerName val="0"/>
          <c:showPercent val="0"/>
          <c:showBubbleSize val="0"/>
        </c:dLbls>
        <c:gapWidth val="219"/>
        <c:overlap val="-27"/>
        <c:axId val="-2094631720"/>
        <c:axId val="2053401848"/>
      </c:barChart>
      <c:catAx>
        <c:axId val="-2094631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3401848"/>
        <c:crosses val="autoZero"/>
        <c:auto val="1"/>
        <c:lblAlgn val="ctr"/>
        <c:lblOffset val="100"/>
        <c:noMultiLvlLbl val="0"/>
      </c:catAx>
      <c:valAx>
        <c:axId val="2053401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4631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3575A"/>
                </a:solidFill>
                <a:latin typeface="+mn-lt"/>
                <a:ea typeface="+mn-ea"/>
                <a:cs typeface="+mn-cs"/>
              </a:defRPr>
            </a:pPr>
            <a:r>
              <a:rPr lang="en-US" dirty="0">
                <a:solidFill>
                  <a:srgbClr val="8D9296"/>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3575A"/>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4B87"/>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4E7-9245-8ECF-B96345F2A087}"/>
            </c:ext>
          </c:extLst>
        </c:ser>
        <c:ser>
          <c:idx val="1"/>
          <c:order val="1"/>
          <c:tx>
            <c:strRef>
              <c:f>Sheet1!$C$1</c:f>
              <c:strCache>
                <c:ptCount val="1"/>
                <c:pt idx="0">
                  <c:v>Series 2</c:v>
                </c:pt>
              </c:strCache>
            </c:strRef>
          </c:tx>
          <c:spPr>
            <a:solidFill>
              <a:srgbClr val="00B8E7"/>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4E7-9245-8ECF-B96345F2A087}"/>
            </c:ext>
          </c:extLst>
        </c:ser>
        <c:ser>
          <c:idx val="2"/>
          <c:order val="2"/>
          <c:tx>
            <c:strRef>
              <c:f>Sheet1!$D$1</c:f>
              <c:strCache>
                <c:ptCount val="1"/>
                <c:pt idx="0">
                  <c:v>Series 3</c:v>
                </c:pt>
              </c:strCache>
            </c:strRef>
          </c:tx>
          <c:spPr>
            <a:solidFill>
              <a:srgbClr val="40C1AC"/>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4E7-9245-8ECF-B96345F2A087}"/>
            </c:ext>
          </c:extLst>
        </c:ser>
        <c:dLbls>
          <c:showLegendKey val="0"/>
          <c:showVal val="0"/>
          <c:showCatName val="0"/>
          <c:showSerName val="0"/>
          <c:showPercent val="0"/>
          <c:showBubbleSize val="0"/>
        </c:dLbls>
        <c:gapWidth val="219"/>
        <c:overlap val="-27"/>
        <c:axId val="-2141737400"/>
        <c:axId val="-2094583512"/>
      </c:barChart>
      <c:catAx>
        <c:axId val="-2141737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D9296"/>
                </a:solidFill>
                <a:latin typeface="+mn-lt"/>
                <a:ea typeface="+mn-ea"/>
                <a:cs typeface="+mn-cs"/>
              </a:defRPr>
            </a:pPr>
            <a:endParaRPr lang="en-US"/>
          </a:p>
        </c:txPr>
        <c:crossAx val="-2094583512"/>
        <c:crosses val="autoZero"/>
        <c:auto val="1"/>
        <c:lblAlgn val="ctr"/>
        <c:lblOffset val="100"/>
        <c:noMultiLvlLbl val="0"/>
      </c:catAx>
      <c:valAx>
        <c:axId val="-2094583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8D9296"/>
                </a:solidFill>
                <a:latin typeface="+mn-lt"/>
                <a:ea typeface="+mn-ea"/>
                <a:cs typeface="+mn-cs"/>
              </a:defRPr>
            </a:pPr>
            <a:endParaRPr lang="en-US"/>
          </a:p>
        </c:txPr>
        <c:crossAx val="-2141737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D929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dirty="0">
                <a:solidFill>
                  <a:schemeClr val="tx1">
                    <a:lumMod val="65000"/>
                    <a:lumOff val="35000"/>
                  </a:schemeClr>
                </a:solidFill>
              </a:rPr>
              <a:t>Distribution</a:t>
            </a:r>
            <a:r>
              <a:rPr lang="en-US" baseline="0" dirty="0">
                <a:solidFill>
                  <a:schemeClr val="tx1">
                    <a:lumMod val="65000"/>
                    <a:lumOff val="35000"/>
                  </a:schemeClr>
                </a:solidFill>
              </a:rPr>
              <a:t> of Building Code Enforcement Departments by BCEGS Classification – National Averages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560872695341128"/>
          <c:y val="0.22011148409985098"/>
          <c:w val="0.81635109264478467"/>
          <c:h val="0.63964440594238092"/>
        </c:manualLayout>
      </c:layout>
      <c:barChart>
        <c:barDir val="col"/>
        <c:grouping val="clustered"/>
        <c:varyColors val="0"/>
        <c:ser>
          <c:idx val="1"/>
          <c:order val="0"/>
          <c:tx>
            <c:strRef>
              <c:f>Sheet1!$B$1</c:f>
              <c:strCache>
                <c:ptCount val="1"/>
                <c:pt idx="0">
                  <c:v>Personal Lines</c:v>
                </c:pt>
              </c:strCache>
            </c:strRef>
          </c:tx>
          <c:spPr>
            <a:solidFill>
              <a:schemeClr val="accent1"/>
            </a:solidFill>
            <a:ln>
              <a:noFill/>
            </a:ln>
            <a:effectLst/>
          </c:spPr>
          <c:invertIfNegative val="0"/>
          <c:val>
            <c:numRef>
              <c:f>Sheet1!$B$2:$B$11</c:f>
              <c:numCache>
                <c:formatCode>0.00%</c:formatCode>
                <c:ptCount val="10"/>
                <c:pt idx="0">
                  <c:v>5.0000000000000001E-4</c:v>
                </c:pt>
                <c:pt idx="1">
                  <c:v>2.3E-2</c:v>
                </c:pt>
                <c:pt idx="2">
                  <c:v>0.1447</c:v>
                </c:pt>
                <c:pt idx="3">
                  <c:v>0.34670000000000001</c:v>
                </c:pt>
                <c:pt idx="4">
                  <c:v>0.1986</c:v>
                </c:pt>
                <c:pt idx="5">
                  <c:v>6.7599999999999993E-2</c:v>
                </c:pt>
                <c:pt idx="6">
                  <c:v>1.6899999999999998E-2</c:v>
                </c:pt>
                <c:pt idx="7">
                  <c:v>2.46E-2</c:v>
                </c:pt>
                <c:pt idx="8">
                  <c:v>0.1492</c:v>
                </c:pt>
                <c:pt idx="9">
                  <c:v>2.8199999999999999E-2</c:v>
                </c:pt>
              </c:numCache>
            </c:numRef>
          </c:val>
          <c:extLst>
            <c:ext xmlns:c16="http://schemas.microsoft.com/office/drawing/2014/chart" uri="{C3380CC4-5D6E-409C-BE32-E72D297353CC}">
              <c16:uniqueId val="{00000000-A965-474F-9746-C3FE58D7F284}"/>
            </c:ext>
          </c:extLst>
        </c:ser>
        <c:ser>
          <c:idx val="2"/>
          <c:order val="1"/>
          <c:tx>
            <c:strRef>
              <c:f>Sheet1!$C$1</c:f>
              <c:strCache>
                <c:ptCount val="1"/>
                <c:pt idx="0">
                  <c:v>Commercial Lines</c:v>
                </c:pt>
              </c:strCache>
            </c:strRef>
          </c:tx>
          <c:spPr>
            <a:solidFill>
              <a:schemeClr val="accent1">
                <a:tint val="65000"/>
              </a:schemeClr>
            </a:solidFill>
            <a:ln>
              <a:noFill/>
            </a:ln>
            <a:effectLst/>
          </c:spPr>
          <c:invertIfNegative val="0"/>
          <c:val>
            <c:numRef>
              <c:f>Sheet1!$C$2:$C$11</c:f>
              <c:numCache>
                <c:formatCode>0.00%</c:formatCode>
                <c:ptCount val="10"/>
                <c:pt idx="0">
                  <c:v>1E-3</c:v>
                </c:pt>
                <c:pt idx="1">
                  <c:v>3.1E-2</c:v>
                </c:pt>
                <c:pt idx="2">
                  <c:v>0.18099999999999999</c:v>
                </c:pt>
                <c:pt idx="3">
                  <c:v>0.34</c:v>
                </c:pt>
                <c:pt idx="4">
                  <c:v>0.182</c:v>
                </c:pt>
                <c:pt idx="5">
                  <c:v>5.8999999999999997E-2</c:v>
                </c:pt>
                <c:pt idx="6">
                  <c:v>2.5000000000000001E-2</c:v>
                </c:pt>
                <c:pt idx="7">
                  <c:v>1.2999999999999999E-2</c:v>
                </c:pt>
                <c:pt idx="8">
                  <c:v>0.14000000000000001</c:v>
                </c:pt>
                <c:pt idx="9">
                  <c:v>2.8000000000000001E-2</c:v>
                </c:pt>
              </c:numCache>
            </c:numRef>
          </c:val>
          <c:extLst>
            <c:ext xmlns:c16="http://schemas.microsoft.com/office/drawing/2014/chart" uri="{C3380CC4-5D6E-409C-BE32-E72D297353CC}">
              <c16:uniqueId val="{00000001-A965-474F-9746-C3FE58D7F284}"/>
            </c:ext>
          </c:extLst>
        </c:ser>
        <c:dLbls>
          <c:showLegendKey val="0"/>
          <c:showVal val="0"/>
          <c:showCatName val="0"/>
          <c:showSerName val="0"/>
          <c:showPercent val="0"/>
          <c:showBubbleSize val="0"/>
        </c:dLbls>
        <c:gapWidth val="150"/>
        <c:axId val="37895552"/>
        <c:axId val="37921920"/>
      </c:barChart>
      <c:catAx>
        <c:axId val="37895552"/>
        <c:scaling>
          <c:orientation val="minMax"/>
        </c:scaling>
        <c:delete val="0"/>
        <c:axPos val="b"/>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7921920"/>
        <c:crosses val="autoZero"/>
        <c:auto val="1"/>
        <c:lblAlgn val="ctr"/>
        <c:lblOffset val="100"/>
        <c:noMultiLvlLbl val="0"/>
      </c:catAx>
      <c:valAx>
        <c:axId val="37921920"/>
        <c:scaling>
          <c:orientation val="minMax"/>
          <c:min val="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Percentage of Classifications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7895552"/>
        <c:crosses val="autoZero"/>
        <c:crossBetween val="between"/>
        <c:minorUnit val="1.0000000000000002E-2"/>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w="25400">
          <a:noFill/>
        </a:ln>
        <a:effectLst/>
      </c:spPr>
    </c:plotArea>
    <c:plotVisOnly val="1"/>
    <c:dispBlanksAs val="gap"/>
    <c:showDLblsOverMax val="0"/>
  </c:chart>
  <c:spPr>
    <a:noFill/>
    <a:ln w="9525" cap="flat" cmpd="sng" algn="ctr">
      <a:solidFill>
        <a:schemeClr val="tx1"/>
      </a:solid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D9C46-58AE-4310-AF44-BE4F141F369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F675D304-9954-425A-8CA4-B7F0A5E2F40C}">
      <dgm:prSet phldrT="[Text]"/>
      <dgm:spPr/>
      <dgm:t>
        <a:bodyPr/>
        <a:lstStyle/>
        <a:p>
          <a:r>
            <a:rPr lang="en-US" dirty="0"/>
            <a:t>BCEGS </a:t>
          </a:r>
        </a:p>
      </dgm:t>
    </dgm:pt>
    <dgm:pt modelId="{EDCFC5D4-552E-4419-A27E-E537E65CF553}" type="parTrans" cxnId="{19F38574-CAF0-49D6-A166-FEE0FF5BD85E}">
      <dgm:prSet/>
      <dgm:spPr/>
      <dgm:t>
        <a:bodyPr/>
        <a:lstStyle/>
        <a:p>
          <a:endParaRPr lang="en-US"/>
        </a:p>
      </dgm:t>
    </dgm:pt>
    <dgm:pt modelId="{D232A0DA-02D9-444D-89DC-5EAF1C4A20AB}" type="sibTrans" cxnId="{19F38574-CAF0-49D6-A166-FEE0FF5BD85E}">
      <dgm:prSet/>
      <dgm:spPr/>
      <dgm:t>
        <a:bodyPr/>
        <a:lstStyle/>
        <a:p>
          <a:endParaRPr lang="en-US"/>
        </a:p>
      </dgm:t>
    </dgm:pt>
    <dgm:pt modelId="{63392301-03DE-4038-9D29-E6E989ED1D4D}">
      <dgm:prSet phldrT="[Text]"/>
      <dgm:spPr/>
      <dgm:t>
        <a:bodyPr/>
        <a:lstStyle/>
        <a:p>
          <a:r>
            <a:rPr lang="en-US" dirty="0"/>
            <a:t>Insurance Rating &amp; Underwriting</a:t>
          </a:r>
        </a:p>
      </dgm:t>
    </dgm:pt>
    <dgm:pt modelId="{3BCBDEDB-7C23-477B-8B98-A25AE986035A}" type="parTrans" cxnId="{AD8CCABD-01D6-4B5E-8627-8AE0C43AC6D6}">
      <dgm:prSet/>
      <dgm:spPr/>
      <dgm:t>
        <a:bodyPr/>
        <a:lstStyle/>
        <a:p>
          <a:endParaRPr lang="en-US"/>
        </a:p>
      </dgm:t>
    </dgm:pt>
    <dgm:pt modelId="{FCDFA465-E379-47EA-9904-04A2B8FD7770}" type="sibTrans" cxnId="{AD8CCABD-01D6-4B5E-8627-8AE0C43AC6D6}">
      <dgm:prSet/>
      <dgm:spPr/>
      <dgm:t>
        <a:bodyPr/>
        <a:lstStyle/>
        <a:p>
          <a:endParaRPr lang="en-US"/>
        </a:p>
      </dgm:t>
    </dgm:pt>
    <dgm:pt modelId="{6F9721D3-C8CE-43C0-8D89-793919BD9CB0}">
      <dgm:prSet phldrT="[Text]"/>
      <dgm:spPr/>
      <dgm:t>
        <a:bodyPr/>
        <a:lstStyle/>
        <a:p>
          <a:r>
            <a:rPr lang="en-US" dirty="0"/>
            <a:t>FEMA Grant Programs</a:t>
          </a:r>
        </a:p>
      </dgm:t>
    </dgm:pt>
    <dgm:pt modelId="{E10B56D3-07CC-41C5-BDD2-B26BB629E571}" type="parTrans" cxnId="{EEB5F1FD-0F9A-4E4E-9867-77D4CD828BAB}">
      <dgm:prSet/>
      <dgm:spPr/>
      <dgm:t>
        <a:bodyPr/>
        <a:lstStyle/>
        <a:p>
          <a:endParaRPr lang="en-US"/>
        </a:p>
      </dgm:t>
    </dgm:pt>
    <dgm:pt modelId="{8FDAFC31-C6B6-46E1-B8DF-368BA8779A67}" type="sibTrans" cxnId="{EEB5F1FD-0F9A-4E4E-9867-77D4CD828BAB}">
      <dgm:prSet/>
      <dgm:spPr/>
      <dgm:t>
        <a:bodyPr/>
        <a:lstStyle/>
        <a:p>
          <a:endParaRPr lang="en-US"/>
        </a:p>
      </dgm:t>
    </dgm:pt>
    <dgm:pt modelId="{8901CDC0-78AA-47A1-A677-00F3DB6E90CB}">
      <dgm:prSet phldrT="[Text]"/>
      <dgm:spPr/>
      <dgm:t>
        <a:bodyPr/>
        <a:lstStyle/>
        <a:p>
          <a:r>
            <a:rPr lang="en-US" dirty="0"/>
            <a:t>Academic Studies</a:t>
          </a:r>
        </a:p>
      </dgm:t>
    </dgm:pt>
    <dgm:pt modelId="{17C7DC39-0E0E-46F4-8990-0F9F825A8FD2}" type="parTrans" cxnId="{298B8FA0-40FB-4145-8273-A71B3FE5CC19}">
      <dgm:prSet/>
      <dgm:spPr/>
      <dgm:t>
        <a:bodyPr/>
        <a:lstStyle/>
        <a:p>
          <a:endParaRPr lang="en-US"/>
        </a:p>
      </dgm:t>
    </dgm:pt>
    <dgm:pt modelId="{2C3BB9D5-67FA-4FB0-AEB3-04CF4CD8C7E2}" type="sibTrans" cxnId="{298B8FA0-40FB-4145-8273-A71B3FE5CC19}">
      <dgm:prSet/>
      <dgm:spPr/>
      <dgm:t>
        <a:bodyPr/>
        <a:lstStyle/>
        <a:p>
          <a:endParaRPr lang="en-US"/>
        </a:p>
      </dgm:t>
    </dgm:pt>
    <dgm:pt modelId="{290930F4-CB6B-44E4-ACC0-B1C1123585EE}">
      <dgm:prSet phldrT="[Text]"/>
      <dgm:spPr/>
      <dgm:t>
        <a:bodyPr/>
        <a:lstStyle/>
        <a:p>
          <a:r>
            <a:rPr lang="en-US" dirty="0"/>
            <a:t>NFIP CRS Program</a:t>
          </a:r>
        </a:p>
      </dgm:t>
    </dgm:pt>
    <dgm:pt modelId="{C4FB6374-FB6E-4FAD-AFBA-288BDE17237D}" type="parTrans" cxnId="{68E939DB-452E-4743-8815-8952E8418268}">
      <dgm:prSet/>
      <dgm:spPr/>
      <dgm:t>
        <a:bodyPr/>
        <a:lstStyle/>
        <a:p>
          <a:endParaRPr lang="en-US"/>
        </a:p>
      </dgm:t>
    </dgm:pt>
    <dgm:pt modelId="{3EFA12EB-CCE7-45C2-99D5-98E82578849B}" type="sibTrans" cxnId="{68E939DB-452E-4743-8815-8952E8418268}">
      <dgm:prSet/>
      <dgm:spPr/>
      <dgm:t>
        <a:bodyPr/>
        <a:lstStyle/>
        <a:p>
          <a:endParaRPr lang="en-US"/>
        </a:p>
      </dgm:t>
    </dgm:pt>
    <dgm:pt modelId="{6FAD3A29-E008-4BB6-A508-D867B6634692}">
      <dgm:prSet/>
      <dgm:spPr/>
      <dgm:t>
        <a:bodyPr/>
        <a:lstStyle/>
        <a:p>
          <a:r>
            <a:rPr lang="en-US" dirty="0"/>
            <a:t>Code Advocacy</a:t>
          </a:r>
        </a:p>
      </dgm:t>
    </dgm:pt>
    <dgm:pt modelId="{B0A1D921-C743-4E80-82A3-12C8EE878E7B}" type="parTrans" cxnId="{ACC44862-38CE-45FB-8A25-CBA46A7A8374}">
      <dgm:prSet/>
      <dgm:spPr/>
      <dgm:t>
        <a:bodyPr/>
        <a:lstStyle/>
        <a:p>
          <a:endParaRPr lang="en-US"/>
        </a:p>
      </dgm:t>
    </dgm:pt>
    <dgm:pt modelId="{62E0DEE6-2A81-42D3-94FA-ED443456F04E}" type="sibTrans" cxnId="{ACC44862-38CE-45FB-8A25-CBA46A7A8374}">
      <dgm:prSet/>
      <dgm:spPr/>
      <dgm:t>
        <a:bodyPr/>
        <a:lstStyle/>
        <a:p>
          <a:endParaRPr lang="en-US"/>
        </a:p>
      </dgm:t>
    </dgm:pt>
    <dgm:pt modelId="{3940AE48-498A-4348-9D1A-5DB0CC817C42}">
      <dgm:prSet/>
      <dgm:spPr/>
      <dgm:t>
        <a:bodyPr/>
        <a:lstStyle/>
        <a:p>
          <a:r>
            <a:rPr lang="en-US" dirty="0"/>
            <a:t>Resiliency and Mitigation Efforts</a:t>
          </a:r>
        </a:p>
      </dgm:t>
    </dgm:pt>
    <dgm:pt modelId="{6F8BA8C0-0DF1-40B3-A1BE-3D3412089211}" type="parTrans" cxnId="{75BD6CF4-205C-450F-92ED-C67D16020C42}">
      <dgm:prSet/>
      <dgm:spPr/>
      <dgm:t>
        <a:bodyPr/>
        <a:lstStyle/>
        <a:p>
          <a:endParaRPr lang="en-US"/>
        </a:p>
      </dgm:t>
    </dgm:pt>
    <dgm:pt modelId="{B29A1371-BF01-4A7A-A8D2-8698032B45E9}" type="sibTrans" cxnId="{75BD6CF4-205C-450F-92ED-C67D16020C42}">
      <dgm:prSet/>
      <dgm:spPr/>
      <dgm:t>
        <a:bodyPr/>
        <a:lstStyle/>
        <a:p>
          <a:endParaRPr lang="en-US"/>
        </a:p>
      </dgm:t>
    </dgm:pt>
    <dgm:pt modelId="{27BEBFDE-E4F3-4F34-9277-21F52C9ACD04}" type="pres">
      <dgm:prSet presAssocID="{115D9C46-58AE-4310-AF44-BE4F141F3691}" presName="Name0" presStyleCnt="0">
        <dgm:presLayoutVars>
          <dgm:chMax val="1"/>
          <dgm:dir/>
          <dgm:animLvl val="ctr"/>
          <dgm:resizeHandles val="exact"/>
        </dgm:presLayoutVars>
      </dgm:prSet>
      <dgm:spPr/>
    </dgm:pt>
    <dgm:pt modelId="{1899D388-A968-4E62-8628-90DE5F22AE58}" type="pres">
      <dgm:prSet presAssocID="{F675D304-9954-425A-8CA4-B7F0A5E2F40C}" presName="centerShape" presStyleLbl="node0" presStyleIdx="0" presStyleCnt="1"/>
      <dgm:spPr/>
    </dgm:pt>
    <dgm:pt modelId="{8D297D6F-FB71-4400-829A-F5230D22CADD}" type="pres">
      <dgm:prSet presAssocID="{63392301-03DE-4038-9D29-E6E989ED1D4D}" presName="node" presStyleLbl="node1" presStyleIdx="0" presStyleCnt="6">
        <dgm:presLayoutVars>
          <dgm:bulletEnabled val="1"/>
        </dgm:presLayoutVars>
      </dgm:prSet>
      <dgm:spPr/>
    </dgm:pt>
    <dgm:pt modelId="{8D40A29D-373F-4F07-A08F-05B1F5DB5DA8}" type="pres">
      <dgm:prSet presAssocID="{63392301-03DE-4038-9D29-E6E989ED1D4D}" presName="dummy" presStyleCnt="0"/>
      <dgm:spPr/>
    </dgm:pt>
    <dgm:pt modelId="{A3540979-2EB1-4857-94E6-E0A987F8E551}" type="pres">
      <dgm:prSet presAssocID="{FCDFA465-E379-47EA-9904-04A2B8FD7770}" presName="sibTrans" presStyleLbl="sibTrans2D1" presStyleIdx="0" presStyleCnt="6"/>
      <dgm:spPr/>
    </dgm:pt>
    <dgm:pt modelId="{279164FD-5D99-4FC6-9EED-43F667F058AB}" type="pres">
      <dgm:prSet presAssocID="{6FAD3A29-E008-4BB6-A508-D867B6634692}" presName="node" presStyleLbl="node1" presStyleIdx="1" presStyleCnt="6">
        <dgm:presLayoutVars>
          <dgm:bulletEnabled val="1"/>
        </dgm:presLayoutVars>
      </dgm:prSet>
      <dgm:spPr/>
    </dgm:pt>
    <dgm:pt modelId="{C4B73ABE-7A7D-42C1-82BD-9683BBC84BD1}" type="pres">
      <dgm:prSet presAssocID="{6FAD3A29-E008-4BB6-A508-D867B6634692}" presName="dummy" presStyleCnt="0"/>
      <dgm:spPr/>
    </dgm:pt>
    <dgm:pt modelId="{F507D41C-CEF8-479A-8833-ABBD2E236B29}" type="pres">
      <dgm:prSet presAssocID="{62E0DEE6-2A81-42D3-94FA-ED443456F04E}" presName="sibTrans" presStyleLbl="sibTrans2D1" presStyleIdx="1" presStyleCnt="6"/>
      <dgm:spPr/>
    </dgm:pt>
    <dgm:pt modelId="{E08F8536-8B17-4AEC-B6F7-E533306627C1}" type="pres">
      <dgm:prSet presAssocID="{6F9721D3-C8CE-43C0-8D89-793919BD9CB0}" presName="node" presStyleLbl="node1" presStyleIdx="2" presStyleCnt="6">
        <dgm:presLayoutVars>
          <dgm:bulletEnabled val="1"/>
        </dgm:presLayoutVars>
      </dgm:prSet>
      <dgm:spPr/>
    </dgm:pt>
    <dgm:pt modelId="{9EC09B49-82A3-4D6B-BD43-725079A06C17}" type="pres">
      <dgm:prSet presAssocID="{6F9721D3-C8CE-43C0-8D89-793919BD9CB0}" presName="dummy" presStyleCnt="0"/>
      <dgm:spPr/>
    </dgm:pt>
    <dgm:pt modelId="{05A63097-342C-4432-BB08-9F30A4061668}" type="pres">
      <dgm:prSet presAssocID="{8FDAFC31-C6B6-46E1-B8DF-368BA8779A67}" presName="sibTrans" presStyleLbl="sibTrans2D1" presStyleIdx="2" presStyleCnt="6"/>
      <dgm:spPr/>
    </dgm:pt>
    <dgm:pt modelId="{C9A3A87C-BBE0-4BB1-BFCE-4CD9CD3D35BB}" type="pres">
      <dgm:prSet presAssocID="{3940AE48-498A-4348-9D1A-5DB0CC817C42}" presName="node" presStyleLbl="node1" presStyleIdx="3" presStyleCnt="6">
        <dgm:presLayoutVars>
          <dgm:bulletEnabled val="1"/>
        </dgm:presLayoutVars>
      </dgm:prSet>
      <dgm:spPr/>
    </dgm:pt>
    <dgm:pt modelId="{DE86B716-04D5-4781-B2DD-1A483A8C7257}" type="pres">
      <dgm:prSet presAssocID="{3940AE48-498A-4348-9D1A-5DB0CC817C42}" presName="dummy" presStyleCnt="0"/>
      <dgm:spPr/>
    </dgm:pt>
    <dgm:pt modelId="{D956429B-B13D-4B09-8BA6-F86197CFEFC1}" type="pres">
      <dgm:prSet presAssocID="{B29A1371-BF01-4A7A-A8D2-8698032B45E9}" presName="sibTrans" presStyleLbl="sibTrans2D1" presStyleIdx="3" presStyleCnt="6"/>
      <dgm:spPr/>
    </dgm:pt>
    <dgm:pt modelId="{617FB2A5-957A-4F97-9208-BD10328FAE4F}" type="pres">
      <dgm:prSet presAssocID="{8901CDC0-78AA-47A1-A677-00F3DB6E90CB}" presName="node" presStyleLbl="node1" presStyleIdx="4" presStyleCnt="6">
        <dgm:presLayoutVars>
          <dgm:bulletEnabled val="1"/>
        </dgm:presLayoutVars>
      </dgm:prSet>
      <dgm:spPr/>
    </dgm:pt>
    <dgm:pt modelId="{E8A0D27B-1F5E-4247-98D2-08F3C83F2F3C}" type="pres">
      <dgm:prSet presAssocID="{8901CDC0-78AA-47A1-A677-00F3DB6E90CB}" presName="dummy" presStyleCnt="0"/>
      <dgm:spPr/>
    </dgm:pt>
    <dgm:pt modelId="{AC1E33C7-AE9A-4C3D-A167-FAFA74702315}" type="pres">
      <dgm:prSet presAssocID="{2C3BB9D5-67FA-4FB0-AEB3-04CF4CD8C7E2}" presName="sibTrans" presStyleLbl="sibTrans2D1" presStyleIdx="4" presStyleCnt="6"/>
      <dgm:spPr/>
    </dgm:pt>
    <dgm:pt modelId="{4F410B2A-1906-43B7-B7E1-4F1DF03E22ED}" type="pres">
      <dgm:prSet presAssocID="{290930F4-CB6B-44E4-ACC0-B1C1123585EE}" presName="node" presStyleLbl="node1" presStyleIdx="5" presStyleCnt="6">
        <dgm:presLayoutVars>
          <dgm:bulletEnabled val="1"/>
        </dgm:presLayoutVars>
      </dgm:prSet>
      <dgm:spPr/>
    </dgm:pt>
    <dgm:pt modelId="{0E0CA0FE-1339-45C2-8B45-40A45A8497CB}" type="pres">
      <dgm:prSet presAssocID="{290930F4-CB6B-44E4-ACC0-B1C1123585EE}" presName="dummy" presStyleCnt="0"/>
      <dgm:spPr/>
    </dgm:pt>
    <dgm:pt modelId="{23507595-3B4A-4664-AAD2-DA4B5C5F8E0A}" type="pres">
      <dgm:prSet presAssocID="{3EFA12EB-CCE7-45C2-99D5-98E82578849B}" presName="sibTrans" presStyleLbl="sibTrans2D1" presStyleIdx="5" presStyleCnt="6"/>
      <dgm:spPr/>
    </dgm:pt>
  </dgm:ptLst>
  <dgm:cxnLst>
    <dgm:cxn modelId="{2F74A70D-98D0-48F7-A0A8-14EA11DC27EC}" type="presOf" srcId="{8901CDC0-78AA-47A1-A677-00F3DB6E90CB}" destId="{617FB2A5-957A-4F97-9208-BD10328FAE4F}" srcOrd="0" destOrd="0" presId="urn:microsoft.com/office/officeart/2005/8/layout/radial6"/>
    <dgm:cxn modelId="{1707962C-8DA9-4ED4-A7EE-13279B1D806D}" type="presOf" srcId="{6F9721D3-C8CE-43C0-8D89-793919BD9CB0}" destId="{E08F8536-8B17-4AEC-B6F7-E533306627C1}" srcOrd="0" destOrd="0" presId="urn:microsoft.com/office/officeart/2005/8/layout/radial6"/>
    <dgm:cxn modelId="{6A13A431-1733-4AD0-82F8-DC9C7F7B8B88}" type="presOf" srcId="{63392301-03DE-4038-9D29-E6E989ED1D4D}" destId="{8D297D6F-FB71-4400-829A-F5230D22CADD}" srcOrd="0" destOrd="0" presId="urn:microsoft.com/office/officeart/2005/8/layout/radial6"/>
    <dgm:cxn modelId="{62C0DC35-CAE7-4F88-B049-3BD47A8DFB4D}" type="presOf" srcId="{290930F4-CB6B-44E4-ACC0-B1C1123585EE}" destId="{4F410B2A-1906-43B7-B7E1-4F1DF03E22ED}" srcOrd="0" destOrd="0" presId="urn:microsoft.com/office/officeart/2005/8/layout/radial6"/>
    <dgm:cxn modelId="{847AFC3E-FBD0-439A-9DB6-ADFE8B37C020}" type="presOf" srcId="{2C3BB9D5-67FA-4FB0-AEB3-04CF4CD8C7E2}" destId="{AC1E33C7-AE9A-4C3D-A167-FAFA74702315}" srcOrd="0" destOrd="0" presId="urn:microsoft.com/office/officeart/2005/8/layout/radial6"/>
    <dgm:cxn modelId="{ACC44862-38CE-45FB-8A25-CBA46A7A8374}" srcId="{F675D304-9954-425A-8CA4-B7F0A5E2F40C}" destId="{6FAD3A29-E008-4BB6-A508-D867B6634692}" srcOrd="1" destOrd="0" parTransId="{B0A1D921-C743-4E80-82A3-12C8EE878E7B}" sibTransId="{62E0DEE6-2A81-42D3-94FA-ED443456F04E}"/>
    <dgm:cxn modelId="{5E710D67-6A29-43A0-9198-DAA8416EC6B1}" type="presOf" srcId="{62E0DEE6-2A81-42D3-94FA-ED443456F04E}" destId="{F507D41C-CEF8-479A-8833-ABBD2E236B29}" srcOrd="0" destOrd="0" presId="urn:microsoft.com/office/officeart/2005/8/layout/radial6"/>
    <dgm:cxn modelId="{42C86172-2C9D-4AC6-80A3-1F8A71AC1CCE}" type="presOf" srcId="{8FDAFC31-C6B6-46E1-B8DF-368BA8779A67}" destId="{05A63097-342C-4432-BB08-9F30A4061668}" srcOrd="0" destOrd="0" presId="urn:microsoft.com/office/officeart/2005/8/layout/radial6"/>
    <dgm:cxn modelId="{19F38574-CAF0-49D6-A166-FEE0FF5BD85E}" srcId="{115D9C46-58AE-4310-AF44-BE4F141F3691}" destId="{F675D304-9954-425A-8CA4-B7F0A5E2F40C}" srcOrd="0" destOrd="0" parTransId="{EDCFC5D4-552E-4419-A27E-E537E65CF553}" sibTransId="{D232A0DA-02D9-444D-89DC-5EAF1C4A20AB}"/>
    <dgm:cxn modelId="{BAA1EF8E-69A1-4C21-AF75-F24D4CD2CA99}" type="presOf" srcId="{6FAD3A29-E008-4BB6-A508-D867B6634692}" destId="{279164FD-5D99-4FC6-9EED-43F667F058AB}" srcOrd="0" destOrd="0" presId="urn:microsoft.com/office/officeart/2005/8/layout/radial6"/>
    <dgm:cxn modelId="{CF6FB597-6951-4A4A-837E-2BD3B64E2927}" type="presOf" srcId="{B29A1371-BF01-4A7A-A8D2-8698032B45E9}" destId="{D956429B-B13D-4B09-8BA6-F86197CFEFC1}" srcOrd="0" destOrd="0" presId="urn:microsoft.com/office/officeart/2005/8/layout/radial6"/>
    <dgm:cxn modelId="{17E32898-F7DA-47A7-BAAF-2A36674733F8}" type="presOf" srcId="{115D9C46-58AE-4310-AF44-BE4F141F3691}" destId="{27BEBFDE-E4F3-4F34-9277-21F52C9ACD04}" srcOrd="0" destOrd="0" presId="urn:microsoft.com/office/officeart/2005/8/layout/radial6"/>
    <dgm:cxn modelId="{298B8FA0-40FB-4145-8273-A71B3FE5CC19}" srcId="{F675D304-9954-425A-8CA4-B7F0A5E2F40C}" destId="{8901CDC0-78AA-47A1-A677-00F3DB6E90CB}" srcOrd="4" destOrd="0" parTransId="{17C7DC39-0E0E-46F4-8990-0F9F825A8FD2}" sibTransId="{2C3BB9D5-67FA-4FB0-AEB3-04CF4CD8C7E2}"/>
    <dgm:cxn modelId="{C4A809B7-EEB8-4FEA-AAA1-A43951F1349F}" type="presOf" srcId="{F675D304-9954-425A-8CA4-B7F0A5E2F40C}" destId="{1899D388-A968-4E62-8628-90DE5F22AE58}" srcOrd="0" destOrd="0" presId="urn:microsoft.com/office/officeart/2005/8/layout/radial6"/>
    <dgm:cxn modelId="{AD8CCABD-01D6-4B5E-8627-8AE0C43AC6D6}" srcId="{F675D304-9954-425A-8CA4-B7F0A5E2F40C}" destId="{63392301-03DE-4038-9D29-E6E989ED1D4D}" srcOrd="0" destOrd="0" parTransId="{3BCBDEDB-7C23-477B-8B98-A25AE986035A}" sibTransId="{FCDFA465-E379-47EA-9904-04A2B8FD7770}"/>
    <dgm:cxn modelId="{5910A6C3-18D6-43E5-A44D-F23071B50B9C}" type="presOf" srcId="{3EFA12EB-CCE7-45C2-99D5-98E82578849B}" destId="{23507595-3B4A-4664-AAD2-DA4B5C5F8E0A}" srcOrd="0" destOrd="0" presId="urn:microsoft.com/office/officeart/2005/8/layout/radial6"/>
    <dgm:cxn modelId="{68E939DB-452E-4743-8815-8952E8418268}" srcId="{F675D304-9954-425A-8CA4-B7F0A5E2F40C}" destId="{290930F4-CB6B-44E4-ACC0-B1C1123585EE}" srcOrd="5" destOrd="0" parTransId="{C4FB6374-FB6E-4FAD-AFBA-288BDE17237D}" sibTransId="{3EFA12EB-CCE7-45C2-99D5-98E82578849B}"/>
    <dgm:cxn modelId="{3749E5E7-BF0E-4BD5-8593-B7ADCA2F105C}" type="presOf" srcId="{FCDFA465-E379-47EA-9904-04A2B8FD7770}" destId="{A3540979-2EB1-4857-94E6-E0A987F8E551}" srcOrd="0" destOrd="0" presId="urn:microsoft.com/office/officeart/2005/8/layout/radial6"/>
    <dgm:cxn modelId="{26A12CEA-BC44-4B7C-BA1B-AE34C8C46517}" type="presOf" srcId="{3940AE48-498A-4348-9D1A-5DB0CC817C42}" destId="{C9A3A87C-BBE0-4BB1-BFCE-4CD9CD3D35BB}" srcOrd="0" destOrd="0" presId="urn:microsoft.com/office/officeart/2005/8/layout/radial6"/>
    <dgm:cxn modelId="{75BD6CF4-205C-450F-92ED-C67D16020C42}" srcId="{F675D304-9954-425A-8CA4-B7F0A5E2F40C}" destId="{3940AE48-498A-4348-9D1A-5DB0CC817C42}" srcOrd="3" destOrd="0" parTransId="{6F8BA8C0-0DF1-40B3-A1BE-3D3412089211}" sibTransId="{B29A1371-BF01-4A7A-A8D2-8698032B45E9}"/>
    <dgm:cxn modelId="{EEB5F1FD-0F9A-4E4E-9867-77D4CD828BAB}" srcId="{F675D304-9954-425A-8CA4-B7F0A5E2F40C}" destId="{6F9721D3-C8CE-43C0-8D89-793919BD9CB0}" srcOrd="2" destOrd="0" parTransId="{E10B56D3-07CC-41C5-BDD2-B26BB629E571}" sibTransId="{8FDAFC31-C6B6-46E1-B8DF-368BA8779A67}"/>
    <dgm:cxn modelId="{887F12F9-0B35-4068-BFBE-AB5F467808A4}" type="presParOf" srcId="{27BEBFDE-E4F3-4F34-9277-21F52C9ACD04}" destId="{1899D388-A968-4E62-8628-90DE5F22AE58}" srcOrd="0" destOrd="0" presId="urn:microsoft.com/office/officeart/2005/8/layout/radial6"/>
    <dgm:cxn modelId="{414A98D4-0339-49DC-A2E3-2B54335725EB}" type="presParOf" srcId="{27BEBFDE-E4F3-4F34-9277-21F52C9ACD04}" destId="{8D297D6F-FB71-4400-829A-F5230D22CADD}" srcOrd="1" destOrd="0" presId="urn:microsoft.com/office/officeart/2005/8/layout/radial6"/>
    <dgm:cxn modelId="{5122CBA6-67BF-4FA5-A576-AA410198375C}" type="presParOf" srcId="{27BEBFDE-E4F3-4F34-9277-21F52C9ACD04}" destId="{8D40A29D-373F-4F07-A08F-05B1F5DB5DA8}" srcOrd="2" destOrd="0" presId="urn:microsoft.com/office/officeart/2005/8/layout/radial6"/>
    <dgm:cxn modelId="{10DF3E7C-F872-4EAD-A9CF-2B5B686EBA48}" type="presParOf" srcId="{27BEBFDE-E4F3-4F34-9277-21F52C9ACD04}" destId="{A3540979-2EB1-4857-94E6-E0A987F8E551}" srcOrd="3" destOrd="0" presId="urn:microsoft.com/office/officeart/2005/8/layout/radial6"/>
    <dgm:cxn modelId="{DD6D4B02-F500-4D3B-9659-B8E1B02FA11C}" type="presParOf" srcId="{27BEBFDE-E4F3-4F34-9277-21F52C9ACD04}" destId="{279164FD-5D99-4FC6-9EED-43F667F058AB}" srcOrd="4" destOrd="0" presId="urn:microsoft.com/office/officeart/2005/8/layout/radial6"/>
    <dgm:cxn modelId="{69011494-7F07-4159-8A60-D40D9B78CCBC}" type="presParOf" srcId="{27BEBFDE-E4F3-4F34-9277-21F52C9ACD04}" destId="{C4B73ABE-7A7D-42C1-82BD-9683BBC84BD1}" srcOrd="5" destOrd="0" presId="urn:microsoft.com/office/officeart/2005/8/layout/radial6"/>
    <dgm:cxn modelId="{3C34890F-1380-4FE4-BE6C-A7D5065C1A3E}" type="presParOf" srcId="{27BEBFDE-E4F3-4F34-9277-21F52C9ACD04}" destId="{F507D41C-CEF8-479A-8833-ABBD2E236B29}" srcOrd="6" destOrd="0" presId="urn:microsoft.com/office/officeart/2005/8/layout/radial6"/>
    <dgm:cxn modelId="{4ADA0CE8-37FC-4296-8BF8-E2AA0D7697AF}" type="presParOf" srcId="{27BEBFDE-E4F3-4F34-9277-21F52C9ACD04}" destId="{E08F8536-8B17-4AEC-B6F7-E533306627C1}" srcOrd="7" destOrd="0" presId="urn:microsoft.com/office/officeart/2005/8/layout/radial6"/>
    <dgm:cxn modelId="{77D730F2-A0D5-4639-8F2A-CDF9D88491FB}" type="presParOf" srcId="{27BEBFDE-E4F3-4F34-9277-21F52C9ACD04}" destId="{9EC09B49-82A3-4D6B-BD43-725079A06C17}" srcOrd="8" destOrd="0" presId="urn:microsoft.com/office/officeart/2005/8/layout/radial6"/>
    <dgm:cxn modelId="{4034C83A-1191-440C-BB37-D86EA842A8B8}" type="presParOf" srcId="{27BEBFDE-E4F3-4F34-9277-21F52C9ACD04}" destId="{05A63097-342C-4432-BB08-9F30A4061668}" srcOrd="9" destOrd="0" presId="urn:microsoft.com/office/officeart/2005/8/layout/radial6"/>
    <dgm:cxn modelId="{4A3E7866-F410-4852-B5D9-48ADDC32041D}" type="presParOf" srcId="{27BEBFDE-E4F3-4F34-9277-21F52C9ACD04}" destId="{C9A3A87C-BBE0-4BB1-BFCE-4CD9CD3D35BB}" srcOrd="10" destOrd="0" presId="urn:microsoft.com/office/officeart/2005/8/layout/radial6"/>
    <dgm:cxn modelId="{B7F2133E-FC07-43A3-975B-BFD73B79C23C}" type="presParOf" srcId="{27BEBFDE-E4F3-4F34-9277-21F52C9ACD04}" destId="{DE86B716-04D5-4781-B2DD-1A483A8C7257}" srcOrd="11" destOrd="0" presId="urn:microsoft.com/office/officeart/2005/8/layout/radial6"/>
    <dgm:cxn modelId="{62E24B0D-1EFA-4E72-98C1-A0A59E02C539}" type="presParOf" srcId="{27BEBFDE-E4F3-4F34-9277-21F52C9ACD04}" destId="{D956429B-B13D-4B09-8BA6-F86197CFEFC1}" srcOrd="12" destOrd="0" presId="urn:microsoft.com/office/officeart/2005/8/layout/radial6"/>
    <dgm:cxn modelId="{86A8CA46-844F-4B0B-8F02-215F766F30EF}" type="presParOf" srcId="{27BEBFDE-E4F3-4F34-9277-21F52C9ACD04}" destId="{617FB2A5-957A-4F97-9208-BD10328FAE4F}" srcOrd="13" destOrd="0" presId="urn:microsoft.com/office/officeart/2005/8/layout/radial6"/>
    <dgm:cxn modelId="{D269628C-292B-4148-BAA2-B230EEFD06CF}" type="presParOf" srcId="{27BEBFDE-E4F3-4F34-9277-21F52C9ACD04}" destId="{E8A0D27B-1F5E-4247-98D2-08F3C83F2F3C}" srcOrd="14" destOrd="0" presId="urn:microsoft.com/office/officeart/2005/8/layout/radial6"/>
    <dgm:cxn modelId="{2D83C515-0F9D-416B-83EC-A704C41926A3}" type="presParOf" srcId="{27BEBFDE-E4F3-4F34-9277-21F52C9ACD04}" destId="{AC1E33C7-AE9A-4C3D-A167-FAFA74702315}" srcOrd="15" destOrd="0" presId="urn:microsoft.com/office/officeart/2005/8/layout/radial6"/>
    <dgm:cxn modelId="{0238C159-FFCD-4211-9B5B-05BD9028556E}" type="presParOf" srcId="{27BEBFDE-E4F3-4F34-9277-21F52C9ACD04}" destId="{4F410B2A-1906-43B7-B7E1-4F1DF03E22ED}" srcOrd="16" destOrd="0" presId="urn:microsoft.com/office/officeart/2005/8/layout/radial6"/>
    <dgm:cxn modelId="{C6056B6C-E6E4-4006-A6A4-7F71078B5C71}" type="presParOf" srcId="{27BEBFDE-E4F3-4F34-9277-21F52C9ACD04}" destId="{0E0CA0FE-1339-45C2-8B45-40A45A8497CB}" srcOrd="17" destOrd="0" presId="urn:microsoft.com/office/officeart/2005/8/layout/radial6"/>
    <dgm:cxn modelId="{8FA005AF-EE48-489F-A1C8-180D1392883F}" type="presParOf" srcId="{27BEBFDE-E4F3-4F34-9277-21F52C9ACD04}" destId="{23507595-3B4A-4664-AAD2-DA4B5C5F8E0A}"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07595-3B4A-4664-AAD2-DA4B5C5F8E0A}">
      <dsp:nvSpPr>
        <dsp:cNvPr id="0" name=""/>
        <dsp:cNvSpPr/>
      </dsp:nvSpPr>
      <dsp:spPr>
        <a:xfrm>
          <a:off x="2048165" y="580521"/>
          <a:ext cx="3969756" cy="3969756"/>
        </a:xfrm>
        <a:prstGeom prst="blockArc">
          <a:avLst>
            <a:gd name="adj1" fmla="val 12600000"/>
            <a:gd name="adj2" fmla="val 1620000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1E33C7-AE9A-4C3D-A167-FAFA74702315}">
      <dsp:nvSpPr>
        <dsp:cNvPr id="0" name=""/>
        <dsp:cNvSpPr/>
      </dsp:nvSpPr>
      <dsp:spPr>
        <a:xfrm>
          <a:off x="2048165" y="580521"/>
          <a:ext cx="3969756" cy="3969756"/>
        </a:xfrm>
        <a:prstGeom prst="blockArc">
          <a:avLst>
            <a:gd name="adj1" fmla="val 9000000"/>
            <a:gd name="adj2" fmla="val 1260000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56429B-B13D-4B09-8BA6-F86197CFEFC1}">
      <dsp:nvSpPr>
        <dsp:cNvPr id="0" name=""/>
        <dsp:cNvSpPr/>
      </dsp:nvSpPr>
      <dsp:spPr>
        <a:xfrm>
          <a:off x="2048165" y="580521"/>
          <a:ext cx="3969756" cy="3969756"/>
        </a:xfrm>
        <a:prstGeom prst="blockArc">
          <a:avLst>
            <a:gd name="adj1" fmla="val 5400000"/>
            <a:gd name="adj2" fmla="val 900000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A63097-342C-4432-BB08-9F30A4061668}">
      <dsp:nvSpPr>
        <dsp:cNvPr id="0" name=""/>
        <dsp:cNvSpPr/>
      </dsp:nvSpPr>
      <dsp:spPr>
        <a:xfrm>
          <a:off x="2048165" y="580521"/>
          <a:ext cx="3969756" cy="3969756"/>
        </a:xfrm>
        <a:prstGeom prst="blockArc">
          <a:avLst>
            <a:gd name="adj1" fmla="val 1800000"/>
            <a:gd name="adj2" fmla="val 540000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07D41C-CEF8-479A-8833-ABBD2E236B29}">
      <dsp:nvSpPr>
        <dsp:cNvPr id="0" name=""/>
        <dsp:cNvSpPr/>
      </dsp:nvSpPr>
      <dsp:spPr>
        <a:xfrm>
          <a:off x="2048165" y="580521"/>
          <a:ext cx="3969756" cy="3969756"/>
        </a:xfrm>
        <a:prstGeom prst="blockArc">
          <a:avLst>
            <a:gd name="adj1" fmla="val 19800000"/>
            <a:gd name="adj2" fmla="val 180000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540979-2EB1-4857-94E6-E0A987F8E551}">
      <dsp:nvSpPr>
        <dsp:cNvPr id="0" name=""/>
        <dsp:cNvSpPr/>
      </dsp:nvSpPr>
      <dsp:spPr>
        <a:xfrm>
          <a:off x="2048165" y="580521"/>
          <a:ext cx="3969756" cy="3969756"/>
        </a:xfrm>
        <a:prstGeom prst="blockArc">
          <a:avLst>
            <a:gd name="adj1" fmla="val 16200000"/>
            <a:gd name="adj2" fmla="val 19800000"/>
            <a:gd name="adj3" fmla="val 45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99D388-A968-4E62-8628-90DE5F22AE58}">
      <dsp:nvSpPr>
        <dsp:cNvPr id="0" name=""/>
        <dsp:cNvSpPr/>
      </dsp:nvSpPr>
      <dsp:spPr>
        <a:xfrm>
          <a:off x="3141953" y="1674310"/>
          <a:ext cx="1782179" cy="17821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BCEGS </a:t>
          </a:r>
        </a:p>
      </dsp:txBody>
      <dsp:txXfrm>
        <a:off x="3402947" y="1935304"/>
        <a:ext cx="1260191" cy="1260191"/>
      </dsp:txXfrm>
    </dsp:sp>
    <dsp:sp modelId="{8D297D6F-FB71-4400-829A-F5230D22CADD}">
      <dsp:nvSpPr>
        <dsp:cNvPr id="0" name=""/>
        <dsp:cNvSpPr/>
      </dsp:nvSpPr>
      <dsp:spPr>
        <a:xfrm>
          <a:off x="3409280" y="1669"/>
          <a:ext cx="1247525" cy="124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Insurance Rating &amp; Underwriting</a:t>
          </a:r>
        </a:p>
      </dsp:txBody>
      <dsp:txXfrm>
        <a:off x="3591976" y="184365"/>
        <a:ext cx="882133" cy="882133"/>
      </dsp:txXfrm>
    </dsp:sp>
    <dsp:sp modelId="{279164FD-5D99-4FC6-9EED-43F667F058AB}">
      <dsp:nvSpPr>
        <dsp:cNvPr id="0" name=""/>
        <dsp:cNvSpPr/>
      </dsp:nvSpPr>
      <dsp:spPr>
        <a:xfrm>
          <a:off x="5089341" y="971653"/>
          <a:ext cx="1247525" cy="124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Code Advocacy</a:t>
          </a:r>
        </a:p>
      </dsp:txBody>
      <dsp:txXfrm>
        <a:off x="5272037" y="1154349"/>
        <a:ext cx="882133" cy="882133"/>
      </dsp:txXfrm>
    </dsp:sp>
    <dsp:sp modelId="{E08F8536-8B17-4AEC-B6F7-E533306627C1}">
      <dsp:nvSpPr>
        <dsp:cNvPr id="0" name=""/>
        <dsp:cNvSpPr/>
      </dsp:nvSpPr>
      <dsp:spPr>
        <a:xfrm>
          <a:off x="5089341" y="2911620"/>
          <a:ext cx="1247525" cy="124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FEMA Grant Programs</a:t>
          </a:r>
        </a:p>
      </dsp:txBody>
      <dsp:txXfrm>
        <a:off x="5272037" y="3094316"/>
        <a:ext cx="882133" cy="882133"/>
      </dsp:txXfrm>
    </dsp:sp>
    <dsp:sp modelId="{C9A3A87C-BBE0-4BB1-BFCE-4CD9CD3D35BB}">
      <dsp:nvSpPr>
        <dsp:cNvPr id="0" name=""/>
        <dsp:cNvSpPr/>
      </dsp:nvSpPr>
      <dsp:spPr>
        <a:xfrm>
          <a:off x="3409280" y="3881604"/>
          <a:ext cx="1247525" cy="124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Resiliency and Mitigation Efforts</a:t>
          </a:r>
        </a:p>
      </dsp:txBody>
      <dsp:txXfrm>
        <a:off x="3591976" y="4064300"/>
        <a:ext cx="882133" cy="882133"/>
      </dsp:txXfrm>
    </dsp:sp>
    <dsp:sp modelId="{617FB2A5-957A-4F97-9208-BD10328FAE4F}">
      <dsp:nvSpPr>
        <dsp:cNvPr id="0" name=""/>
        <dsp:cNvSpPr/>
      </dsp:nvSpPr>
      <dsp:spPr>
        <a:xfrm>
          <a:off x="1729219" y="2911620"/>
          <a:ext cx="1247525" cy="124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Academic Studies</a:t>
          </a:r>
        </a:p>
      </dsp:txBody>
      <dsp:txXfrm>
        <a:off x="1911915" y="3094316"/>
        <a:ext cx="882133" cy="882133"/>
      </dsp:txXfrm>
    </dsp:sp>
    <dsp:sp modelId="{4F410B2A-1906-43B7-B7E1-4F1DF03E22ED}">
      <dsp:nvSpPr>
        <dsp:cNvPr id="0" name=""/>
        <dsp:cNvSpPr/>
      </dsp:nvSpPr>
      <dsp:spPr>
        <a:xfrm>
          <a:off x="1729219" y="971653"/>
          <a:ext cx="1247525" cy="124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NFIP CRS Program</a:t>
          </a:r>
        </a:p>
      </dsp:txBody>
      <dsp:txXfrm>
        <a:off x="1911915" y="1154349"/>
        <a:ext cx="882133" cy="88213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4851" tIns="47425" rIns="94851" bIns="47425" rtlCol="0"/>
          <a:lstStyle>
            <a:lvl1pPr algn="r">
              <a:defRPr sz="1200"/>
            </a:lvl1pPr>
          </a:lstStyle>
          <a:p>
            <a:fld id="{BD3A0C50-E1CA-4E77-96B0-27DAD85BB38C}" type="datetimeFigureOut">
              <a:rPr lang="en-US" smtClean="0"/>
              <a:pPr/>
              <a:t>5/14/2021</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4851" tIns="47425" rIns="94851" bIns="47425" rtlCol="0" anchor="b"/>
          <a:lstStyle>
            <a:lvl1pPr algn="r">
              <a:defRPr sz="1200"/>
            </a:lvl1pPr>
          </a:lstStyle>
          <a:p>
            <a:fld id="{AD858600-E446-4665-9473-F6CFB70F902B}" type="slidenum">
              <a:rPr lang="en-US" smtClean="0"/>
              <a:pPr/>
              <a:t>‹#›</a:t>
            </a:fld>
            <a:endParaRPr lang="en-US" dirty="0"/>
          </a:p>
        </p:txBody>
      </p:sp>
    </p:spTree>
    <p:extLst>
      <p:ext uri="{BB962C8B-B14F-4D97-AF65-F5344CB8AC3E}">
        <p14:creationId xmlns:p14="http://schemas.microsoft.com/office/powerpoint/2010/main" val="3182655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4851" tIns="47425" rIns="94851" bIns="47425" rtlCol="0"/>
          <a:lstStyle>
            <a:lvl1pPr algn="r">
              <a:defRPr sz="1200"/>
            </a:lvl1pPr>
          </a:lstStyle>
          <a:p>
            <a:fld id="{0A0830D5-D02C-4E49-82E3-D6B36F6B1F59}" type="datetimeFigureOut">
              <a:rPr lang="en-US" smtClean="0"/>
              <a:pPr/>
              <a:t>5/14/2021</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4851" tIns="47425" rIns="94851" bIns="474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4851" tIns="47425" rIns="94851" bIns="474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4851" tIns="47425" rIns="94851" bIns="47425" rtlCol="0" anchor="b"/>
          <a:lstStyle>
            <a:lvl1pPr algn="r">
              <a:defRPr sz="1200"/>
            </a:lvl1pPr>
          </a:lstStyle>
          <a:p>
            <a:fld id="{D7435F94-B76E-4C4F-9CC1-16C116738A31}" type="slidenum">
              <a:rPr lang="en-US" smtClean="0"/>
              <a:pPr/>
              <a:t>‹#›</a:t>
            </a:fld>
            <a:endParaRPr lang="en-US" dirty="0"/>
          </a:p>
        </p:txBody>
      </p:sp>
    </p:spTree>
    <p:extLst>
      <p:ext uri="{BB962C8B-B14F-4D97-AF65-F5344CB8AC3E}">
        <p14:creationId xmlns:p14="http://schemas.microsoft.com/office/powerpoint/2010/main" val="399397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dirty="0"/>
              <a:t> [click for next slide]</a:t>
            </a:r>
          </a:p>
        </p:txBody>
      </p:sp>
      <p:sp>
        <p:nvSpPr>
          <p:cNvPr id="4" name="Slide Number Placeholder 3"/>
          <p:cNvSpPr>
            <a:spLocks noGrp="1"/>
          </p:cNvSpPr>
          <p:nvPr>
            <p:ph type="sldNum" sz="quarter" idx="10"/>
          </p:nvPr>
        </p:nvSpPr>
        <p:spPr/>
        <p:txBody>
          <a:bodyPr/>
          <a:lstStyle/>
          <a:p>
            <a:fld id="{D7435F94-B76E-4C4F-9CC1-16C116738A3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34BF41-5502-436A-8B86-C0B4DA3D057C}" type="slidenum">
              <a:rPr lang="en-US" altLang="en-US" smtClean="0"/>
              <a:pPr fontAlgn="base">
                <a:spcBef>
                  <a:spcPct val="0"/>
                </a:spcBef>
                <a:spcAft>
                  <a:spcPct val="0"/>
                </a:spcAft>
                <a:defRPr/>
              </a:pPr>
              <a:t>19</a:t>
            </a:fld>
            <a:endParaRPr lang="en-US" altLang="en-US"/>
          </a:p>
        </p:txBody>
      </p:sp>
    </p:spTree>
    <p:extLst>
      <p:ext uri="{BB962C8B-B14F-4D97-AF65-F5344CB8AC3E}">
        <p14:creationId xmlns:p14="http://schemas.microsoft.com/office/powerpoint/2010/main" val="373206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34BF41-5502-436A-8B86-C0B4DA3D057C}" type="slidenum">
              <a:rPr lang="en-US" altLang="en-US" smtClean="0"/>
              <a:pPr fontAlgn="base">
                <a:spcBef>
                  <a:spcPct val="0"/>
                </a:spcBef>
                <a:spcAft>
                  <a:spcPct val="0"/>
                </a:spcAft>
                <a:defRPr/>
              </a:pPr>
              <a:t>20</a:t>
            </a:fld>
            <a:endParaRPr lang="en-US" altLang="en-US"/>
          </a:p>
        </p:txBody>
      </p:sp>
    </p:spTree>
    <p:extLst>
      <p:ext uri="{BB962C8B-B14F-4D97-AF65-F5344CB8AC3E}">
        <p14:creationId xmlns:p14="http://schemas.microsoft.com/office/powerpoint/2010/main" val="4293143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34BF41-5502-436A-8B86-C0B4DA3D057C}" type="slidenum">
              <a:rPr lang="en-US" altLang="en-US" smtClean="0"/>
              <a:pPr fontAlgn="base">
                <a:spcBef>
                  <a:spcPct val="0"/>
                </a:spcBef>
                <a:spcAft>
                  <a:spcPct val="0"/>
                </a:spcAft>
                <a:defRPr/>
              </a:pPr>
              <a:t>21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833A76-FD2A-4CF8-9D0F-9CDC733C12F9}" type="slidenum">
              <a:rPr lang="en-US" altLang="en-US" smtClean="0"/>
              <a:pPr fontAlgn="base">
                <a:spcBef>
                  <a:spcPct val="0"/>
                </a:spcBef>
                <a:spcAft>
                  <a:spcPct val="0"/>
                </a:spcAft>
                <a:defRPr/>
              </a:pPr>
              <a:t>22</a:t>
            </a:fld>
            <a:endParaRPr lang="en-US" altLang="en-US"/>
          </a:p>
        </p:txBody>
      </p:sp>
    </p:spTree>
    <p:extLst>
      <p:ext uri="{BB962C8B-B14F-4D97-AF65-F5344CB8AC3E}">
        <p14:creationId xmlns:p14="http://schemas.microsoft.com/office/powerpoint/2010/main" val="1259877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1198563" y="698500"/>
            <a:ext cx="4656137"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8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B7D9B2-E551-46B4-A2A1-C616DC78FA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r>
              <a:rPr lang="en-US" dirty="0"/>
              <a:t>Part of Hazard Mitigation Assistance</a:t>
            </a:r>
          </a:p>
          <a:p>
            <a:pPr eaLnBrk="1" hangingPunct="1">
              <a:defRPr/>
            </a:pPr>
            <a:endParaRPr lang="en-US" dirty="0"/>
          </a:p>
          <a:p>
            <a:pPr eaLnBrk="1" hangingPunct="1">
              <a:defRPr/>
            </a:pPr>
            <a:r>
              <a:rPr lang="en-US" dirty="0"/>
              <a:t>Program provides funding for mitigation measures when authorized under a presidential major disaster declaration in areas of the state requested by the governor.</a:t>
            </a:r>
          </a:p>
          <a:p>
            <a:pPr eaLnBrk="1" hangingPunct="1">
              <a:defRPr/>
            </a:pPr>
            <a:endParaRPr lang="en-US" dirty="0"/>
          </a:p>
          <a:p>
            <a:pPr eaLnBrk="1" hangingPunct="1">
              <a:defRPr/>
            </a:pPr>
            <a:r>
              <a:rPr lang="en-US" dirty="0"/>
              <a:t>Program has provisions for amount of funds used for approved activities</a:t>
            </a:r>
          </a:p>
          <a:p>
            <a:pPr eaLnBrk="1" hangingPunct="1">
              <a:defRPr/>
            </a:pPr>
            <a:endParaRPr lang="en-US" dirty="0"/>
          </a:p>
          <a:p>
            <a:pPr eaLnBrk="1" hangingPunct="1">
              <a:defRPr/>
            </a:pPr>
            <a:r>
              <a:rPr lang="en-US" dirty="0"/>
              <a:t>Opportunity to use additional percentage of funds on hazard mitigation measures that would not normally be under ‘approved’ or measurable (e.g. citizen warning systems, hazard mapping, acquiring GIS software, public awareness programs RE: mitigation, NEW COD EVALUATION): In order to qualify, recipients must adopt disaster-resistant building codes OR improve their BCEGS rating.</a:t>
            </a:r>
          </a:p>
          <a:p>
            <a:pPr eaLnBrk="1" hangingPunct="1">
              <a:defRPr/>
            </a:pPr>
            <a:endParaRPr lang="en-US" dirty="0"/>
          </a:p>
          <a:p>
            <a:pPr eaLnBrk="1" hangingPunct="1">
              <a:defRPr/>
            </a:pPr>
            <a:r>
              <a:rPr lang="en-US" dirty="0"/>
              <a:t>Can increase to 10% of funds to use for activities that address promoting disaster-resistant codes (e.g. adoption and enforcement of latest IBC/IRC, improving BCEGS score, upgrading existing code with disaster-resistant provisions, integrating flood-resistant code elements into local floodplain ordinances)</a:t>
            </a:r>
          </a:p>
          <a:p>
            <a:pPr eaLnBrk="1" hangingPunct="1">
              <a:defRPr/>
            </a:pPr>
            <a:endParaRPr lang="en-US" dirty="0"/>
          </a:p>
          <a:p>
            <a:pPr eaLnBrk="1" hangingPunct="1">
              <a:defRPr/>
            </a:pPr>
            <a:r>
              <a:rPr lang="en-US" dirty="0"/>
              <a:t>Community MUST AGREE to adopt disaster-resistant codes OR improve BCEGS rating. Funds can be applied to working towards either or both.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EAF77-79C5-44C6-91CD-28AD2DA34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292FD0E3-9591-4C04-B3A2-727CE8CD5B98}" type="slidenum">
              <a:rPr lang="en-US" smtClean="0"/>
              <a:pPr>
                <a:defRPr/>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F529F-2200-4BB9-A1BE-504E3E58CC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93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9D46E7-6EF5-4242-B48D-CA378B08031B}" type="slidenum">
              <a:rPr lang="en-US" smtClean="0"/>
              <a:t>29</a:t>
            </a:fld>
            <a:endParaRPr lang="en-US"/>
          </a:p>
        </p:txBody>
      </p:sp>
    </p:spTree>
    <p:extLst>
      <p:ext uri="{BB962C8B-B14F-4D97-AF65-F5344CB8AC3E}">
        <p14:creationId xmlns:p14="http://schemas.microsoft.com/office/powerpoint/2010/main" val="335994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50BC1E-1A33-4635-A26B-45D9D0B01B99}" type="slidenum">
              <a:rPr lang="en-US" smtClean="0"/>
              <a:pPr fontAlgn="base">
                <a:spcBef>
                  <a:spcPct val="0"/>
                </a:spcBef>
                <a:spcAft>
                  <a:spcPct val="0"/>
                </a:spcAft>
                <a:defRPr/>
              </a:pPr>
              <a:t>3</a:t>
            </a:fld>
            <a:endParaRPr lang="en-US"/>
          </a:p>
        </p:txBody>
      </p:sp>
      <p:sp>
        <p:nvSpPr>
          <p:cNvPr id="53251" name="Rectangle 2"/>
          <p:cNvSpPr>
            <a:spLocks noGrp="1" noChangeArrowheads="1"/>
          </p:cNvSpPr>
          <p:nvPr>
            <p:ph type="body" idx="1"/>
          </p:nvPr>
        </p:nvSpPr>
        <p:spPr bwMode="auto">
          <a:xfrm>
            <a:off x="975360" y="4558904"/>
            <a:ext cx="5364480" cy="4320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476" tIns="49357" rIns="100476" bIns="49357" numCol="1" anchor="t" anchorCtr="0" compatLnSpc="1">
            <a:prstTxWarp prst="textNoShape">
              <a:avLst/>
            </a:prstTxWarp>
          </a:bodyPr>
          <a:lstStyle/>
          <a:p>
            <a:pPr eaLnBrk="1" hangingPunct="1">
              <a:spcBef>
                <a:spcPct val="0"/>
              </a:spcBef>
            </a:pPr>
            <a:endParaRPr lang="en-US" altLang="en-US"/>
          </a:p>
        </p:txBody>
      </p:sp>
      <p:sp>
        <p:nvSpPr>
          <p:cNvPr id="53252" name="Rectangle 3"/>
          <p:cNvSpPr>
            <a:spLocks noGrp="1" noRot="1" noChangeAspect="1" noChangeArrowheads="1" noTextEdit="1"/>
          </p:cNvSpPr>
          <p:nvPr>
            <p:ph type="sldImg"/>
          </p:nvPr>
        </p:nvSpPr>
        <p:spPr bwMode="auto">
          <a:xfrm>
            <a:off x="1276350" y="735013"/>
            <a:ext cx="4764088" cy="357187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bwMode="auto">
          <a:xfrm>
            <a:off x="1266825" y="252413"/>
            <a:ext cx="4783138" cy="3587750"/>
          </a:xfrm>
          <a:noFill/>
          <a:ln>
            <a:solidFill>
              <a:srgbClr val="000000"/>
            </a:solidFill>
            <a:miter lim="800000"/>
            <a:headEnd/>
            <a:tailEnd/>
          </a:ln>
        </p:spPr>
      </p:sp>
      <p:sp>
        <p:nvSpPr>
          <p:cNvPr id="27650" name="Rectangle 3"/>
          <p:cNvSpPr>
            <a:spLocks noGrp="1" noChangeArrowheads="1"/>
          </p:cNvSpPr>
          <p:nvPr>
            <p:ph type="body" idx="1"/>
          </p:nvPr>
        </p:nvSpPr>
        <p:spPr bwMode="auto">
          <a:xfrm>
            <a:off x="975694" y="3915246"/>
            <a:ext cx="5363817" cy="4320213"/>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8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5F0184-CA4D-4967-8FFF-B08E8A9906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53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28821B-EF46-4AD5-A139-9627337EA3BE}" type="slidenum">
              <a:rPr lang="en-US" altLang="en-US" smtClean="0"/>
              <a:pPr fontAlgn="base">
                <a:spcBef>
                  <a:spcPct val="0"/>
                </a:spcBef>
                <a:spcAft>
                  <a:spcPct val="0"/>
                </a:spcAft>
                <a:defRPr/>
              </a:pPr>
              <a:t>14</a:t>
            </a:fld>
            <a:endParaRPr lang="en-US" altLang="en-US"/>
          </a:p>
        </p:txBody>
      </p:sp>
    </p:spTree>
    <p:extLst>
      <p:ext uri="{BB962C8B-B14F-4D97-AF65-F5344CB8AC3E}">
        <p14:creationId xmlns:p14="http://schemas.microsoft.com/office/powerpoint/2010/main" val="2958767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28821B-EF46-4AD5-A139-9627337EA3BE}" type="slidenum">
              <a:rPr lang="en-US" altLang="en-US" smtClean="0"/>
              <a:pPr fontAlgn="base">
                <a:spcBef>
                  <a:spcPct val="0"/>
                </a:spcBef>
                <a:spcAft>
                  <a:spcPct val="0"/>
                </a:spcAft>
                <a:defRPr/>
              </a:pPr>
              <a:t>16</a:t>
            </a:fld>
            <a:endParaRPr lang="en-US" altLang="en-US"/>
          </a:p>
        </p:txBody>
      </p:sp>
    </p:spTree>
    <p:extLst>
      <p:ext uri="{BB962C8B-B14F-4D97-AF65-F5344CB8AC3E}">
        <p14:creationId xmlns:p14="http://schemas.microsoft.com/office/powerpoint/2010/main" val="253189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3582" indent="-283582">
              <a:lnSpc>
                <a:spcPct val="80000"/>
              </a:lnSpc>
              <a:spcAft>
                <a:spcPts val="621"/>
              </a:spcAft>
            </a:pPr>
            <a:r>
              <a:rPr lang="en-US" altLang="en-US" sz="1100"/>
              <a:t>The Loss Cost is our most comprehensive analytic</a:t>
            </a:r>
          </a:p>
          <a:p>
            <a:pPr marL="283582" indent="-283582">
              <a:lnSpc>
                <a:spcPct val="80000"/>
              </a:lnSpc>
              <a:spcAft>
                <a:spcPts val="621"/>
              </a:spcAft>
              <a:buFontTx/>
              <a:buChar char="•"/>
            </a:pPr>
            <a:r>
              <a:rPr lang="en-US" altLang="en-US" sz="1100"/>
              <a:t>The Loss Cost is a projection of an insurer’s average future loss and loss adjustment expenses</a:t>
            </a:r>
          </a:p>
          <a:p>
            <a:pPr marL="283582" indent="-283582">
              <a:lnSpc>
                <a:spcPct val="80000"/>
              </a:lnSpc>
              <a:spcAft>
                <a:spcPts val="621"/>
              </a:spcAft>
              <a:buFontTx/>
              <a:buChar char="•"/>
            </a:pPr>
            <a:r>
              <a:rPr lang="en-US" altLang="en-US" sz="1100">
                <a:latin typeface="Myriad Pro"/>
              </a:rPr>
              <a:t>Delivered for both BG I (primarily fire) and BG II (primarily wind)</a:t>
            </a:r>
          </a:p>
          <a:p>
            <a:pPr marL="283582" indent="-283582">
              <a:lnSpc>
                <a:spcPct val="80000"/>
              </a:lnSpc>
              <a:spcAft>
                <a:spcPts val="621"/>
              </a:spcAft>
              <a:buFontTx/>
              <a:buChar char="•"/>
            </a:pPr>
            <a:r>
              <a:rPr lang="en-US" altLang="en-US" sz="1100">
                <a:latin typeface="Myriad Pro"/>
              </a:rPr>
              <a:t>It is based on field-verified property information, as well as historical premium and claims data</a:t>
            </a:r>
          </a:p>
          <a:p>
            <a:pPr marL="283582" indent="-283582">
              <a:lnSpc>
                <a:spcPct val="80000"/>
              </a:lnSpc>
              <a:spcAft>
                <a:spcPts val="621"/>
              </a:spcAft>
              <a:buFontTx/>
              <a:buChar char="•"/>
            </a:pPr>
            <a:r>
              <a:rPr lang="en-US" altLang="en-US" sz="1100">
                <a:latin typeface="Myriad Pro"/>
              </a:rPr>
              <a:t>Utilizes our 3 rating schedules – Primarily SCOPES, FSRS and BCEGS</a:t>
            </a:r>
          </a:p>
          <a:p>
            <a:pPr lvl="1">
              <a:lnSpc>
                <a:spcPct val="80000"/>
              </a:lnSpc>
              <a:buFontTx/>
              <a:buChar char="•"/>
            </a:pPr>
            <a:r>
              <a:rPr lang="en-US" altLang="en-US" sz="1100" u="sng"/>
              <a:t>SCOPES (Specific Commercial Property Evaluation Schedule) </a:t>
            </a:r>
            <a:r>
              <a:rPr lang="en-US" altLang="en-US" sz="1100"/>
              <a:t>- the detailed assessment of the building-specific fire risk from an engineering viewpoint.</a:t>
            </a:r>
          </a:p>
          <a:p>
            <a:pPr marL="948071" lvl="2">
              <a:lnSpc>
                <a:spcPct val="80000"/>
              </a:lnSpc>
              <a:buFontTx/>
              <a:buChar char="•"/>
            </a:pPr>
            <a:r>
              <a:rPr lang="en-US" altLang="en-US" sz="1100" u="sng"/>
              <a:t>ELA (Experience Level Adjustment)</a:t>
            </a:r>
            <a:r>
              <a:rPr lang="en-US" altLang="en-US" sz="1100"/>
              <a:t> - the detailed review of insurance industry premium/loss experience. </a:t>
            </a:r>
          </a:p>
          <a:p>
            <a:pPr lvl="1">
              <a:lnSpc>
                <a:spcPct val="80000"/>
              </a:lnSpc>
              <a:buFontTx/>
              <a:buChar char="•"/>
            </a:pPr>
            <a:r>
              <a:rPr lang="en-US" altLang="en-US" sz="1100" u="sng"/>
              <a:t>FSRS (Fire Suppression Rating Schedule)</a:t>
            </a:r>
            <a:r>
              <a:rPr lang="en-US" altLang="en-US" sz="1100"/>
              <a:t> - the detailed assessment of the fire protection (suppression) capabilities of various communities</a:t>
            </a:r>
          </a:p>
          <a:p>
            <a:pPr lvl="1">
              <a:lnSpc>
                <a:spcPct val="80000"/>
              </a:lnSpc>
              <a:buFontTx/>
              <a:buChar char="•"/>
            </a:pPr>
            <a:r>
              <a:rPr lang="en-US" altLang="en-US" sz="1100" u="sng"/>
              <a:t>BCEGS (Building Code Effectiveness Grading Schedule)</a:t>
            </a:r>
            <a:r>
              <a:rPr lang="en-US" altLang="en-US" sz="1100"/>
              <a:t> - the detailed assessment of building code adoption and enforcement at the time of construction</a:t>
            </a:r>
          </a:p>
          <a:p>
            <a:pPr lvl="1">
              <a:lnSpc>
                <a:spcPct val="80000"/>
              </a:lnSpc>
            </a:pPr>
            <a:endParaRPr lang="en-US" altLang="en-US" sz="1100" b="1">
              <a:solidFill>
                <a:srgbClr val="1F497D"/>
              </a:solidFill>
            </a:endParaRPr>
          </a:p>
          <a:p>
            <a:pPr lvl="1">
              <a:lnSpc>
                <a:spcPct val="80000"/>
              </a:lnSpc>
            </a:pPr>
            <a:r>
              <a:rPr lang="en-US" altLang="en-US" sz="1100" b="1">
                <a:solidFill>
                  <a:srgbClr val="1F497D"/>
                </a:solidFill>
              </a:rPr>
              <a:t>Loss Cost + Expense Load + Profit Load = Rate</a:t>
            </a:r>
          </a:p>
          <a:p>
            <a:pPr lvl="1">
              <a:lnSpc>
                <a:spcPct val="80000"/>
              </a:lnSpc>
            </a:pPr>
            <a:endParaRPr lang="en-US" altLang="en-US" sz="1100"/>
          </a:p>
          <a:p>
            <a:pPr marL="283582" indent="-283582">
              <a:lnSpc>
                <a:spcPct val="80000"/>
              </a:lnSpc>
              <a:spcAft>
                <a:spcPts val="621"/>
              </a:spcAft>
              <a:buFontTx/>
              <a:buChar char="•"/>
            </a:pPr>
            <a:r>
              <a:rPr lang="en-US" altLang="en-US" sz="1100"/>
              <a:t>The slide shows a partial copy of the Loss Cost report. The Loss Cost report gives key rating characteristics of a building</a:t>
            </a:r>
          </a:p>
          <a:p>
            <a:pPr lvl="1">
              <a:lnSpc>
                <a:spcPct val="80000"/>
              </a:lnSpc>
              <a:buFontTx/>
              <a:buChar char="•"/>
            </a:pPr>
            <a:r>
              <a:rPr lang="en-US" altLang="en-US" sz="1100"/>
              <a:t> RCP</a:t>
            </a:r>
          </a:p>
          <a:p>
            <a:pPr lvl="1">
              <a:lnSpc>
                <a:spcPct val="80000"/>
              </a:lnSpc>
              <a:buFontTx/>
              <a:buChar char="•"/>
            </a:pPr>
            <a:r>
              <a:rPr lang="en-US" altLang="en-US" sz="1100"/>
              <a:t> RCB</a:t>
            </a:r>
          </a:p>
          <a:p>
            <a:pPr lvl="1">
              <a:lnSpc>
                <a:spcPct val="80000"/>
              </a:lnSpc>
              <a:buFontTx/>
              <a:buChar char="•"/>
            </a:pPr>
            <a:r>
              <a:rPr lang="en-US" altLang="en-US" sz="1100"/>
              <a:t> Territory codes</a:t>
            </a:r>
          </a:p>
          <a:p>
            <a:pPr lvl="1">
              <a:lnSpc>
                <a:spcPct val="80000"/>
              </a:lnSpc>
              <a:buFontTx/>
              <a:buChar char="•"/>
            </a:pPr>
            <a:r>
              <a:rPr lang="en-US" altLang="en-US" sz="1100"/>
              <a:t> BG I Loss Cost</a:t>
            </a:r>
          </a:p>
          <a:p>
            <a:pPr lvl="1">
              <a:lnSpc>
                <a:spcPct val="80000"/>
              </a:lnSpc>
              <a:buFontTx/>
              <a:buChar char="•"/>
            </a:pPr>
            <a:r>
              <a:rPr lang="en-US" altLang="en-US" sz="1100"/>
              <a:t> BG II Loss Cost</a:t>
            </a:r>
          </a:p>
          <a:p>
            <a:pPr lvl="1">
              <a:lnSpc>
                <a:spcPct val="80000"/>
              </a:lnSpc>
              <a:spcAft>
                <a:spcPts val="621"/>
              </a:spcAft>
              <a:buFontTx/>
              <a:buChar char="•"/>
            </a:pPr>
            <a:r>
              <a:rPr lang="en-US" altLang="en-US" sz="1100"/>
              <a:t>An accurate loss cost is essential for determining appropriate pricing</a:t>
            </a:r>
          </a:p>
          <a:p>
            <a:pPr lvl="1">
              <a:lnSpc>
                <a:spcPct val="80000"/>
              </a:lnSpc>
              <a:spcAft>
                <a:spcPts val="621"/>
              </a:spcAft>
            </a:pPr>
            <a:endParaRPr lang="en-US" altLang="en-US" sz="1100"/>
          </a:p>
          <a:p>
            <a:pPr marL="283582" indent="-283582">
              <a:lnSpc>
                <a:spcPct val="80000"/>
              </a:lnSpc>
            </a:pPr>
            <a:endParaRPr lang="en-US" altLang="en-US" sz="1100"/>
          </a:p>
          <a:p>
            <a:pPr marL="283582" indent="-283582">
              <a:lnSpc>
                <a:spcPct val="60000"/>
              </a:lnSpc>
              <a:spcBef>
                <a:spcPct val="0"/>
              </a:spcBef>
            </a:pPr>
            <a:endParaRPr lang="en-US" altLang="en-US" sz="90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9C8E46-F6CF-4451-B9DB-1CF3C00E918B}"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33028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3582" indent="-283582">
              <a:lnSpc>
                <a:spcPct val="80000"/>
              </a:lnSpc>
              <a:spcAft>
                <a:spcPts val="621"/>
              </a:spcAft>
            </a:pPr>
            <a:r>
              <a:rPr lang="en-US" altLang="en-US" sz="1100" dirty="0"/>
              <a:t>The Loss Cost is our most comprehensive analytic</a:t>
            </a:r>
          </a:p>
          <a:p>
            <a:pPr marL="283582" indent="-283582">
              <a:lnSpc>
                <a:spcPct val="80000"/>
              </a:lnSpc>
              <a:spcAft>
                <a:spcPts val="621"/>
              </a:spcAft>
              <a:buFontTx/>
              <a:buChar char="•"/>
            </a:pPr>
            <a:r>
              <a:rPr lang="en-US" altLang="en-US" sz="1100" dirty="0"/>
              <a:t>The Loss Cost is a projection of an insurer’s average future loss and loss adjustment expenses</a:t>
            </a:r>
          </a:p>
          <a:p>
            <a:pPr marL="283582" indent="-283582">
              <a:lnSpc>
                <a:spcPct val="80000"/>
              </a:lnSpc>
              <a:spcAft>
                <a:spcPts val="621"/>
              </a:spcAft>
              <a:buFontTx/>
              <a:buChar char="•"/>
            </a:pPr>
            <a:r>
              <a:rPr lang="en-US" altLang="en-US" sz="1100" dirty="0">
                <a:latin typeface="Myriad Pro"/>
              </a:rPr>
              <a:t>Delivered for both BG I (primarily fire) and BG II (primarily wind)</a:t>
            </a:r>
          </a:p>
          <a:p>
            <a:pPr marL="283582" indent="-283582">
              <a:lnSpc>
                <a:spcPct val="80000"/>
              </a:lnSpc>
              <a:spcAft>
                <a:spcPts val="621"/>
              </a:spcAft>
              <a:buFontTx/>
              <a:buChar char="•"/>
            </a:pPr>
            <a:r>
              <a:rPr lang="en-US" altLang="en-US" sz="1100" dirty="0">
                <a:latin typeface="Myriad Pro"/>
              </a:rPr>
              <a:t>It is based on field-verified property information, as well as historical premium and claims data</a:t>
            </a:r>
          </a:p>
          <a:p>
            <a:pPr marL="283582" indent="-283582">
              <a:lnSpc>
                <a:spcPct val="80000"/>
              </a:lnSpc>
              <a:spcAft>
                <a:spcPts val="621"/>
              </a:spcAft>
              <a:buFontTx/>
              <a:buChar char="•"/>
            </a:pPr>
            <a:r>
              <a:rPr lang="en-US" altLang="en-US" sz="1100" dirty="0">
                <a:latin typeface="Myriad Pro"/>
              </a:rPr>
              <a:t>Utilizes our 3 rating schedules – Primarily SCOPES, FSRS and BCEGS</a:t>
            </a:r>
          </a:p>
          <a:p>
            <a:pPr lvl="1">
              <a:lnSpc>
                <a:spcPct val="80000"/>
              </a:lnSpc>
              <a:buFontTx/>
              <a:buChar char="•"/>
            </a:pPr>
            <a:r>
              <a:rPr lang="en-US" altLang="en-US" sz="1100" u="sng" dirty="0"/>
              <a:t>SCOPES (Specific Commercial Property Evaluation Schedule) </a:t>
            </a:r>
            <a:r>
              <a:rPr lang="en-US" altLang="en-US" sz="1100" dirty="0"/>
              <a:t>- the detailed assessment of the building-specific fire risk from an engineering viewpoint.</a:t>
            </a:r>
          </a:p>
          <a:p>
            <a:pPr marL="948071" lvl="2">
              <a:lnSpc>
                <a:spcPct val="80000"/>
              </a:lnSpc>
              <a:buFontTx/>
              <a:buChar char="•"/>
            </a:pPr>
            <a:r>
              <a:rPr lang="en-US" altLang="en-US" sz="1100" u="sng" dirty="0"/>
              <a:t>ELA (Experience Level Adjustment)</a:t>
            </a:r>
            <a:r>
              <a:rPr lang="en-US" altLang="en-US" sz="1100" dirty="0"/>
              <a:t> - the detailed review of insurance industry premium/loss experience. </a:t>
            </a:r>
          </a:p>
          <a:p>
            <a:pPr lvl="1">
              <a:lnSpc>
                <a:spcPct val="80000"/>
              </a:lnSpc>
              <a:buFontTx/>
              <a:buChar char="•"/>
            </a:pPr>
            <a:r>
              <a:rPr lang="en-US" altLang="en-US" sz="1100" u="sng" dirty="0"/>
              <a:t>FSRS (Fire Suppression Rating Schedule)</a:t>
            </a:r>
            <a:r>
              <a:rPr lang="en-US" altLang="en-US" sz="1100" dirty="0"/>
              <a:t> - the detailed assessment of the fire protection (suppression) capabilities of various communities</a:t>
            </a:r>
          </a:p>
          <a:p>
            <a:pPr lvl="1">
              <a:lnSpc>
                <a:spcPct val="80000"/>
              </a:lnSpc>
              <a:buFontTx/>
              <a:buChar char="•"/>
            </a:pPr>
            <a:r>
              <a:rPr lang="en-US" altLang="en-US" sz="1100" u="sng" dirty="0"/>
              <a:t>BCEGS (Building Code Effectiveness Grading Schedule)</a:t>
            </a:r>
            <a:r>
              <a:rPr lang="en-US" altLang="en-US" sz="1100" dirty="0"/>
              <a:t> - the detailed assessment of building code adoption and enforcement at the time of construction</a:t>
            </a:r>
          </a:p>
          <a:p>
            <a:pPr lvl="1">
              <a:lnSpc>
                <a:spcPct val="80000"/>
              </a:lnSpc>
            </a:pPr>
            <a:endParaRPr lang="en-US" altLang="en-US" sz="1100" b="1" dirty="0">
              <a:solidFill>
                <a:srgbClr val="1F497D"/>
              </a:solidFill>
            </a:endParaRPr>
          </a:p>
          <a:p>
            <a:pPr lvl="1">
              <a:lnSpc>
                <a:spcPct val="80000"/>
              </a:lnSpc>
            </a:pPr>
            <a:r>
              <a:rPr lang="en-US" altLang="en-US" sz="1100" b="1" dirty="0">
                <a:solidFill>
                  <a:srgbClr val="1F497D"/>
                </a:solidFill>
              </a:rPr>
              <a:t>Loss Cost + Expense Load + Profit Load = Rate</a:t>
            </a:r>
          </a:p>
          <a:p>
            <a:pPr lvl="1">
              <a:lnSpc>
                <a:spcPct val="80000"/>
              </a:lnSpc>
            </a:pPr>
            <a:endParaRPr lang="en-US" altLang="en-US" sz="1100" dirty="0"/>
          </a:p>
          <a:p>
            <a:pPr marL="283582" indent="-283582">
              <a:lnSpc>
                <a:spcPct val="80000"/>
              </a:lnSpc>
              <a:spcAft>
                <a:spcPts val="621"/>
              </a:spcAft>
              <a:buFontTx/>
              <a:buChar char="•"/>
            </a:pPr>
            <a:r>
              <a:rPr lang="en-US" altLang="en-US" sz="1100" dirty="0"/>
              <a:t>The slide shows a partial copy of the Loss Cost report. The Loss Cost report gives key rating characteristics of a building</a:t>
            </a:r>
          </a:p>
          <a:p>
            <a:pPr lvl="1">
              <a:lnSpc>
                <a:spcPct val="80000"/>
              </a:lnSpc>
              <a:buFontTx/>
              <a:buChar char="•"/>
            </a:pPr>
            <a:r>
              <a:rPr lang="en-US" altLang="en-US" sz="1100" dirty="0"/>
              <a:t> RCP</a:t>
            </a:r>
          </a:p>
          <a:p>
            <a:pPr lvl="1">
              <a:lnSpc>
                <a:spcPct val="80000"/>
              </a:lnSpc>
              <a:buFontTx/>
              <a:buChar char="•"/>
            </a:pPr>
            <a:r>
              <a:rPr lang="en-US" altLang="en-US" sz="1100" dirty="0"/>
              <a:t> RCB</a:t>
            </a:r>
          </a:p>
          <a:p>
            <a:pPr lvl="1">
              <a:lnSpc>
                <a:spcPct val="80000"/>
              </a:lnSpc>
              <a:buFontTx/>
              <a:buChar char="•"/>
            </a:pPr>
            <a:r>
              <a:rPr lang="en-US" altLang="en-US" sz="1100" dirty="0"/>
              <a:t> Territory codes</a:t>
            </a:r>
          </a:p>
          <a:p>
            <a:pPr lvl="1">
              <a:lnSpc>
                <a:spcPct val="80000"/>
              </a:lnSpc>
              <a:buFontTx/>
              <a:buChar char="•"/>
            </a:pPr>
            <a:r>
              <a:rPr lang="en-US" altLang="en-US" sz="1100" dirty="0"/>
              <a:t> BG I Loss Cost</a:t>
            </a:r>
          </a:p>
          <a:p>
            <a:pPr lvl="1">
              <a:lnSpc>
                <a:spcPct val="80000"/>
              </a:lnSpc>
              <a:buFontTx/>
              <a:buChar char="•"/>
            </a:pPr>
            <a:r>
              <a:rPr lang="en-US" altLang="en-US" sz="1100" dirty="0"/>
              <a:t> BG II Loss Cost</a:t>
            </a:r>
          </a:p>
          <a:p>
            <a:pPr lvl="1">
              <a:lnSpc>
                <a:spcPct val="80000"/>
              </a:lnSpc>
              <a:spcAft>
                <a:spcPts val="621"/>
              </a:spcAft>
              <a:buFontTx/>
              <a:buChar char="•"/>
            </a:pPr>
            <a:r>
              <a:rPr lang="en-US" altLang="en-US" sz="1100" dirty="0"/>
              <a:t>An accurate loss cost is essential for determining appropriate pricing</a:t>
            </a:r>
          </a:p>
          <a:p>
            <a:pPr lvl="1">
              <a:lnSpc>
                <a:spcPct val="80000"/>
              </a:lnSpc>
              <a:spcAft>
                <a:spcPts val="621"/>
              </a:spcAft>
            </a:pPr>
            <a:endParaRPr lang="en-US" altLang="en-US" sz="1100" dirty="0"/>
          </a:p>
          <a:p>
            <a:pPr marL="283582" indent="-283582">
              <a:lnSpc>
                <a:spcPct val="80000"/>
              </a:lnSpc>
            </a:pPr>
            <a:endParaRPr lang="en-US" altLang="en-US" sz="1100" dirty="0"/>
          </a:p>
          <a:p>
            <a:pPr marL="283582" indent="-283582">
              <a:lnSpc>
                <a:spcPct val="60000"/>
              </a:lnSpc>
              <a:spcBef>
                <a:spcPct val="0"/>
              </a:spcBef>
            </a:pPr>
            <a:endParaRPr lang="en-US" altLang="en-US" sz="900" dirty="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611C8-A1FE-4B37-9539-46FE8C9BEA88}"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1658808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 y="4566203"/>
            <a:ext cx="9143239" cy="1145953"/>
          </a:xfrm>
          <a:prstGeom prst="rect">
            <a:avLst/>
          </a:prstGeom>
        </p:spPr>
      </p:pic>
      <p:sp>
        <p:nvSpPr>
          <p:cNvPr id="2" name="Title 1"/>
          <p:cNvSpPr>
            <a:spLocks noGrp="1"/>
          </p:cNvSpPr>
          <p:nvPr>
            <p:ph type="ctrTitle" hasCustomPrompt="1"/>
          </p:nvPr>
        </p:nvSpPr>
        <p:spPr>
          <a:xfrm>
            <a:off x="582040" y="1143000"/>
            <a:ext cx="7791416" cy="2077081"/>
          </a:xfrm>
        </p:spPr>
        <p:txBody>
          <a:bodyPr anchor="t" anchorCtr="0">
            <a:normAutofit/>
          </a:bodyPr>
          <a:lstStyle>
            <a:lvl1pPr algn="l">
              <a:lnSpc>
                <a:spcPct val="100000"/>
              </a:lnSpc>
              <a:spcBef>
                <a:spcPts val="0"/>
              </a:spcBef>
              <a:defRPr sz="6000" b="0" baseline="0">
                <a:solidFill>
                  <a:schemeClr val="bg1"/>
                </a:solidFill>
                <a:latin typeface="Century Gothic" panose="020B0502020202020204" pitchFamily="34" charset="0"/>
              </a:defRPr>
            </a:lvl1pPr>
          </a:lstStyle>
          <a:p>
            <a:r>
              <a:rPr lang="en-US" dirty="0"/>
              <a:t>Verisk PowerPoint </a:t>
            </a:r>
            <a:br>
              <a:rPr lang="en-US" dirty="0"/>
            </a:br>
            <a:r>
              <a:rPr lang="en-US" dirty="0"/>
              <a:t>Title Slide</a:t>
            </a:r>
          </a:p>
        </p:txBody>
      </p:sp>
      <p:sp>
        <p:nvSpPr>
          <p:cNvPr id="3" name="Subtitle 2"/>
          <p:cNvSpPr>
            <a:spLocks noGrp="1"/>
          </p:cNvSpPr>
          <p:nvPr>
            <p:ph type="subTitle" idx="1"/>
          </p:nvPr>
        </p:nvSpPr>
        <p:spPr>
          <a:xfrm>
            <a:off x="582041" y="3474720"/>
            <a:ext cx="6005194" cy="568880"/>
          </a:xfrm>
        </p:spPr>
        <p:txBody>
          <a:bodyPr/>
          <a:lstStyle>
            <a:lvl1pPr marL="0" indent="0" algn="l">
              <a:spcBef>
                <a:spcPts val="0"/>
              </a:spcBef>
              <a:buNone/>
              <a:defRPr>
                <a:solidFill>
                  <a:srgbClr val="FFA02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23163" y="5024852"/>
            <a:ext cx="3407671" cy="216408"/>
          </a:xfrm>
          <a:prstGeom prst="rect">
            <a:avLst/>
          </a:prstGeom>
        </p:spPr>
      </p:pic>
      <p:pic>
        <p:nvPicPr>
          <p:cNvPr id="1026" name="Picture 2" descr="cid:image001.png@01D1C2EE.7F63FFC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4849" y="4703080"/>
            <a:ext cx="2526825" cy="85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d Va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8C1AAA7-3584-431F-B171-B6E97BC46D50}" type="slidenum">
              <a:rPr lang="en-US" smtClean="0"/>
              <a:pPr/>
              <a:t>‹#›</a:t>
            </a:fld>
            <a:endParaRPr lang="en-US" dirty="0"/>
          </a:p>
        </p:txBody>
      </p:sp>
      <p:sp>
        <p:nvSpPr>
          <p:cNvPr id="4" name="Title 1"/>
          <p:cNvSpPr>
            <a:spLocks noGrp="1"/>
          </p:cNvSpPr>
          <p:nvPr>
            <p:ph type="title"/>
          </p:nvPr>
        </p:nvSpPr>
        <p:spPr>
          <a:xfrm>
            <a:off x="614341" y="704088"/>
            <a:ext cx="8063365" cy="539496"/>
          </a:xfrm>
        </p:spPr>
        <p:txBody>
          <a:bodyPr/>
          <a:lstStyle>
            <a:lvl1pPr>
              <a:defRPr>
                <a:solidFill>
                  <a:schemeClr val="tx2">
                    <a:lumMod val="75000"/>
                  </a:schemeClr>
                </a:solidFill>
              </a:defRPr>
            </a:lvl1pPr>
          </a:lstStyle>
          <a:p>
            <a:r>
              <a:rPr lang="en-US" dirty="0"/>
              <a:t>Click to edit Master title style</a:t>
            </a:r>
          </a:p>
        </p:txBody>
      </p:sp>
      <p:sp>
        <p:nvSpPr>
          <p:cNvPr id="6" name="Content Placeholder 2"/>
          <p:cNvSpPr>
            <a:spLocks noGrp="1"/>
          </p:cNvSpPr>
          <p:nvPr>
            <p:ph idx="1"/>
          </p:nvPr>
        </p:nvSpPr>
        <p:spPr>
          <a:xfrm>
            <a:off x="621726" y="1362456"/>
            <a:ext cx="8065074" cy="5129784"/>
          </a:xfrm>
        </p:spPr>
        <p:txBody>
          <a:bodyPr/>
          <a:lstStyle>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7" name="Picture 6"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406523515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ovate">
    <p:spTree>
      <p:nvGrpSpPr>
        <p:cNvPr id="1" name=""/>
        <p:cNvGrpSpPr/>
        <p:nvPr/>
      </p:nvGrpSpPr>
      <p:grpSpPr>
        <a:xfrm>
          <a:off x="0" y="0"/>
          <a:ext cx="0" cy="0"/>
          <a:chOff x="0" y="0"/>
          <a:chExt cx="0" cy="0"/>
        </a:xfrm>
      </p:grpSpPr>
      <p:sp>
        <p:nvSpPr>
          <p:cNvPr id="5" name="Title 1"/>
          <p:cNvSpPr>
            <a:spLocks noGrp="1"/>
          </p:cNvSpPr>
          <p:nvPr>
            <p:ph type="title"/>
          </p:nvPr>
        </p:nvSpPr>
        <p:spPr>
          <a:xfrm>
            <a:off x="614341" y="704088"/>
            <a:ext cx="8063365" cy="539496"/>
          </a:xfrm>
        </p:spPr>
        <p:txBody>
          <a:bodyPr/>
          <a:lstStyle>
            <a:lvl1pPr>
              <a:defRPr>
                <a:solidFill>
                  <a:schemeClr val="tx2">
                    <a:lumMod val="75000"/>
                  </a:schemeClr>
                </a:solidFill>
              </a:defRPr>
            </a:lvl1pPr>
          </a:lstStyle>
          <a:p>
            <a:r>
              <a:rPr lang="en-US" dirty="0"/>
              <a:t>Click to edit Master title style</a:t>
            </a:r>
          </a:p>
        </p:txBody>
      </p:sp>
      <p:sp>
        <p:nvSpPr>
          <p:cNvPr id="6" name="Content Placeholder 2"/>
          <p:cNvSpPr>
            <a:spLocks noGrp="1"/>
          </p:cNvSpPr>
          <p:nvPr>
            <p:ph idx="1"/>
          </p:nvPr>
        </p:nvSpPr>
        <p:spPr>
          <a:xfrm>
            <a:off x="621726" y="1362456"/>
            <a:ext cx="8065074" cy="5129784"/>
          </a:xfrm>
        </p:spPr>
        <p:txBody>
          <a:bodyPr/>
          <a:lstStyle>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7" name="Slide Number Placeholder 4"/>
          <p:cNvSpPr>
            <a:spLocks noGrp="1"/>
          </p:cNvSpPr>
          <p:nvPr>
            <p:ph type="sldNum" sz="quarter" idx="12"/>
          </p:nvPr>
        </p:nvSpPr>
        <p:spPr>
          <a:xfrm>
            <a:off x="7010400" y="6505575"/>
            <a:ext cx="2133600" cy="365125"/>
          </a:xfrm>
        </p:spPr>
        <p:txBody>
          <a:bodyPr/>
          <a:lstStyle/>
          <a:p>
            <a:fld id="{98C1AAA7-3584-431F-B171-B6E97BC46D50}" type="slidenum">
              <a:rPr lang="en-US" smtClean="0"/>
              <a:pPr/>
              <a:t>‹#›</a:t>
            </a:fld>
            <a:endParaRPr lang="en-US" dirty="0"/>
          </a:p>
        </p:txBody>
      </p:sp>
      <p:pic>
        <p:nvPicPr>
          <p:cNvPr id="8" name="Picture 7"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406523515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descr="Verisk-PPT-gradient-transiti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457200" y="612648"/>
            <a:ext cx="8229600" cy="5102352"/>
          </a:xfrm>
        </p:spPr>
        <p:txBody>
          <a:bodyPr anchor="t" anchorCtr="0">
            <a:normAutofit/>
          </a:bodyPr>
          <a:lstStyle>
            <a:lvl1pPr marL="0" indent="0" algn="l">
              <a:spcBef>
                <a:spcPts val="0"/>
              </a:spcBef>
              <a:buNone/>
              <a:defRPr sz="3200" baseline="0">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slide is a special divider slide that contains a headline / question, as well as an image.</a:t>
            </a:r>
          </a:p>
        </p:txBody>
      </p:sp>
      <p:sp>
        <p:nvSpPr>
          <p:cNvPr id="6" name="Rectangle 5"/>
          <p:cNvSpPr/>
          <p:nvPr userDrawn="1"/>
        </p:nvSpPr>
        <p:spPr>
          <a:xfrm>
            <a:off x="1790700" y="6653294"/>
            <a:ext cx="5562600" cy="2000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1200" dirty="0">
                <a:solidFill>
                  <a:schemeClr val="bg1"/>
                </a:solidFill>
                <a:effectLst/>
                <a:latin typeface="+mn-lt"/>
                <a:ea typeface="+mn-ea"/>
                <a:cs typeface="+mn-cs"/>
              </a:rPr>
              <a:t>© Verisk Analytics, Inc. All rights reserved.</a:t>
            </a:r>
          </a:p>
        </p:txBody>
      </p:sp>
      <p:pic>
        <p:nvPicPr>
          <p:cNvPr id="3074" name="Picture 2" descr="cid:image001.png@01D1C2EE.7F63FFC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7150" y="6035040"/>
            <a:ext cx="140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130323"/>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Title Slide">
    <p:spTree>
      <p:nvGrpSpPr>
        <p:cNvPr id="1" name=""/>
        <p:cNvGrpSpPr/>
        <p:nvPr/>
      </p:nvGrpSpPr>
      <p:grpSpPr>
        <a:xfrm>
          <a:off x="0" y="0"/>
          <a:ext cx="0" cy="0"/>
          <a:chOff x="0" y="0"/>
          <a:chExt cx="0" cy="0"/>
        </a:xfrm>
      </p:grpSpPr>
      <p:pic>
        <p:nvPicPr>
          <p:cNvPr id="6" name="Picture 5" descr="Verisk-PPT-gradient-transiti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ubtitle 2"/>
          <p:cNvSpPr>
            <a:spLocks noGrp="1"/>
          </p:cNvSpPr>
          <p:nvPr>
            <p:ph type="subTitle" idx="1" hasCustomPrompt="1"/>
          </p:nvPr>
        </p:nvSpPr>
        <p:spPr>
          <a:xfrm>
            <a:off x="457200" y="612648"/>
            <a:ext cx="8229600" cy="5102352"/>
          </a:xfrm>
        </p:spPr>
        <p:txBody>
          <a:bodyPr anchor="ctr" anchorCtr="0">
            <a:normAutofit/>
          </a:bodyPr>
          <a:lstStyle>
            <a:lvl1pPr marL="0" indent="0" algn="ctr">
              <a:spcBef>
                <a:spcPts val="0"/>
              </a:spcBef>
              <a:buNone/>
              <a:defRPr sz="3600">
                <a:solidFill>
                  <a:srgbClr val="FFA02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Thank you, goodnight.</a:t>
            </a:r>
          </a:p>
        </p:txBody>
      </p:sp>
      <p:sp>
        <p:nvSpPr>
          <p:cNvPr id="9" name="Rectangle 8"/>
          <p:cNvSpPr/>
          <p:nvPr userDrawn="1"/>
        </p:nvSpPr>
        <p:spPr>
          <a:xfrm>
            <a:off x="1790700" y="6653294"/>
            <a:ext cx="5562600" cy="2000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1200" dirty="0">
                <a:solidFill>
                  <a:schemeClr val="bg1"/>
                </a:solidFill>
                <a:effectLst/>
                <a:latin typeface="+mn-lt"/>
                <a:ea typeface="+mn-ea"/>
                <a:cs typeface="+mn-cs"/>
              </a:rPr>
              <a:t>© Verisk Analytics, Inc. All rights reserved.</a:t>
            </a:r>
          </a:p>
        </p:txBody>
      </p:sp>
      <p:pic>
        <p:nvPicPr>
          <p:cNvPr id="4098" name="Picture 2" descr="cid:image001.png@01D1C2EE.7F63FFC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7150" y="6063175"/>
            <a:ext cx="140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90915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2">
    <p:spTree>
      <p:nvGrpSpPr>
        <p:cNvPr id="1" name=""/>
        <p:cNvGrpSpPr/>
        <p:nvPr/>
      </p:nvGrpSpPr>
      <p:grpSpPr>
        <a:xfrm>
          <a:off x="0" y="0"/>
          <a:ext cx="0" cy="0"/>
          <a:chOff x="0" y="0"/>
          <a:chExt cx="0" cy="0"/>
        </a:xfrm>
      </p:grpSpPr>
      <p:pic>
        <p:nvPicPr>
          <p:cNvPr id="5" name="Picture 4" descr="Verisk-PPT-gradient-transiti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457200" y="609600"/>
            <a:ext cx="8229600" cy="5105400"/>
          </a:xfrm>
        </p:spPr>
        <p:txBody>
          <a:bodyPr anchor="ctr" anchorCtr="0">
            <a:normAutofit/>
          </a:bodyPr>
          <a:lstStyle>
            <a:lvl1pPr algn="ctr">
              <a:defRPr sz="4400">
                <a:solidFill>
                  <a:schemeClr val="bg1"/>
                </a:solidFill>
              </a:defRPr>
            </a:lvl1pPr>
          </a:lstStyle>
          <a:p>
            <a:r>
              <a:rPr lang="en-US" dirty="0"/>
              <a:t>Click to edit Master title style</a:t>
            </a:r>
          </a:p>
        </p:txBody>
      </p:sp>
      <p:sp>
        <p:nvSpPr>
          <p:cNvPr id="6" name="Rectangle 5"/>
          <p:cNvSpPr/>
          <p:nvPr userDrawn="1"/>
        </p:nvSpPr>
        <p:spPr>
          <a:xfrm>
            <a:off x="1790700" y="6653294"/>
            <a:ext cx="5562600" cy="2000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1200" dirty="0">
                <a:solidFill>
                  <a:schemeClr val="bg1"/>
                </a:solidFill>
                <a:effectLst/>
                <a:latin typeface="+mn-lt"/>
                <a:ea typeface="+mn-ea"/>
                <a:cs typeface="+mn-cs"/>
              </a:rPr>
              <a:t>© Verisk Analytics, Inc. All rights reserved.</a:t>
            </a:r>
          </a:p>
        </p:txBody>
      </p:sp>
      <p:pic>
        <p:nvPicPr>
          <p:cNvPr id="5122" name="Picture 2" descr="cid:image001.png@01D1C2EE.7F63FFC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7150" y="5964702"/>
            <a:ext cx="140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76273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0087" y="217488"/>
            <a:ext cx="8228013" cy="1054100"/>
          </a:xfrm>
        </p:spPr>
        <p:txBody>
          <a:bodyPr/>
          <a:lstStyle/>
          <a:p>
            <a:r>
              <a:rPr lang="en-US" dirty="0"/>
              <a:t>Click to edit Master title style</a:t>
            </a:r>
          </a:p>
        </p:txBody>
      </p:sp>
      <p:sp>
        <p:nvSpPr>
          <p:cNvPr id="3" name="Text Placeholder 2"/>
          <p:cNvSpPr>
            <a:spLocks noGrp="1"/>
          </p:cNvSpPr>
          <p:nvPr>
            <p:ph type="body" sz="half" idx="1"/>
          </p:nvPr>
        </p:nvSpPr>
        <p:spPr>
          <a:xfrm>
            <a:off x="700089" y="1449388"/>
            <a:ext cx="3808412" cy="5005387"/>
          </a:xfrm>
        </p:spPr>
        <p:txBody>
          <a:bodyPr/>
          <a:lstStyle>
            <a:lvl1pPr>
              <a:defRPr sz="3000"/>
            </a:lvl1pPr>
            <a:lvl3pPr>
              <a:defRPr sz="2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27588" y="1449388"/>
            <a:ext cx="3559175" cy="48942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4215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isk Analytics 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6702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0D79A21-6C9A-4F57-89EE-6C8228784622}" type="datetimeFigureOut">
              <a:rPr lang="en-US"/>
              <a:pPr>
                <a:defRPr/>
              </a:pPr>
              <a:t>5/14/2021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62D5910-908F-492C-BFA2-A4637F08E258}" type="slidenum">
              <a:rPr lang="en-US"/>
              <a:pPr>
                <a:defRPr/>
              </a:pPr>
              <a:t>‹#›</a:t>
            </a:fld>
            <a:endParaRPr lang="en-US"/>
          </a:p>
        </p:txBody>
      </p:sp>
    </p:spTree>
    <p:extLst>
      <p:ext uri="{BB962C8B-B14F-4D97-AF65-F5344CB8AC3E}">
        <p14:creationId xmlns:p14="http://schemas.microsoft.com/office/powerpoint/2010/main" val="2006842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fld id="{3C388C94-24CC-4AF3-9989-7E81FD6027AA}" type="datetimeFigureOut">
              <a:rPr lang="en-US"/>
              <a:pPr>
                <a:defRPr/>
              </a:pPr>
              <a:t>5/14/2021</a:t>
            </a:fld>
            <a:endParaRPr lang="en-US"/>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C598147-C0D3-4449-8B0E-F347EC46DD99}" type="slidenum">
              <a:rPr lang="en-US"/>
              <a:pPr>
                <a:defRPr/>
              </a:pPr>
              <a:t>‹#›</a:t>
            </a:fld>
            <a:endParaRPr lang="en-US"/>
          </a:p>
        </p:txBody>
      </p:sp>
    </p:spTree>
    <p:extLst>
      <p:ext uri="{BB962C8B-B14F-4D97-AF65-F5344CB8AC3E}">
        <p14:creationId xmlns:p14="http://schemas.microsoft.com/office/powerpoint/2010/main" val="115664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rIns="91440" bIns="45720" rtlCol="0" anchor="ctr">
            <a:normAutofit fontScale="90000"/>
          </a:bodyPr>
          <a:lstStyle>
            <a:lvl1pPr algn="l" defTabSz="914400" rtl="0" eaLnBrk="1" latinLnBrk="0" hangingPunct="1">
              <a:lnSpc>
                <a:spcPct val="80000"/>
              </a:lnSpc>
              <a:spcBef>
                <a:spcPct val="0"/>
              </a:spcBef>
              <a:buNone/>
              <a:defRPr lang="en-US" sz="3200" b="1" kern="1200" dirty="0">
                <a:solidFill>
                  <a:schemeClr val="tx1">
                    <a:lumMod val="75000"/>
                    <a:lumOff val="25000"/>
                  </a:schemeClr>
                </a:solidFill>
                <a:latin typeface="Arial" pitchFamily="34" charset="0"/>
                <a:ea typeface="+mj-ea"/>
                <a:cs typeface="Arial" pitchFamily="34" charset="0"/>
              </a:defRPr>
            </a:lvl1pPr>
          </a:lstStyle>
          <a:p>
            <a:r>
              <a:rPr lang="en-US" dirty="0"/>
              <a:t>Click to edit Master title style</a:t>
            </a:r>
          </a:p>
        </p:txBody>
      </p:sp>
      <p:sp>
        <p:nvSpPr>
          <p:cNvPr id="5" name="Content Placeholder 2"/>
          <p:cNvSpPr>
            <a:spLocks noGrp="1"/>
          </p:cNvSpPr>
          <p:nvPr>
            <p:ph idx="1"/>
          </p:nvPr>
        </p:nvSpPr>
        <p:spPr>
          <a:xfrm>
            <a:off x="785812" y="1852613"/>
            <a:ext cx="7900987" cy="4273550"/>
          </a:xfrm>
        </p:spPr>
        <p:txBody>
          <a:bodyPr/>
          <a:lstStyle>
            <a:lvl1pPr marL="230188" indent="-230188">
              <a:defRPr/>
            </a:lvl1pPr>
            <a:lvl2pPr marL="685800" indent="-228600">
              <a:defRPr/>
            </a:lvl2pPr>
            <a:lvl3pPr marL="1085850" indent="-17145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364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 y="4566203"/>
            <a:ext cx="9143239" cy="1145953"/>
          </a:xfrm>
          <a:prstGeom prst="rect">
            <a:avLst/>
          </a:prstGeom>
        </p:spPr>
      </p:pic>
      <p:sp>
        <p:nvSpPr>
          <p:cNvPr id="2" name="Title 1"/>
          <p:cNvSpPr>
            <a:spLocks noGrp="1"/>
          </p:cNvSpPr>
          <p:nvPr>
            <p:ph type="ctrTitle" hasCustomPrompt="1"/>
          </p:nvPr>
        </p:nvSpPr>
        <p:spPr>
          <a:xfrm>
            <a:off x="582040" y="1143000"/>
            <a:ext cx="7791416" cy="2077081"/>
          </a:xfrm>
        </p:spPr>
        <p:txBody>
          <a:bodyPr anchor="t" anchorCtr="0">
            <a:normAutofit/>
          </a:bodyPr>
          <a:lstStyle>
            <a:lvl1pPr algn="l">
              <a:lnSpc>
                <a:spcPct val="100000"/>
              </a:lnSpc>
              <a:spcBef>
                <a:spcPts val="0"/>
              </a:spcBef>
              <a:defRPr sz="6000" b="0" baseline="0">
                <a:solidFill>
                  <a:schemeClr val="bg1"/>
                </a:solidFill>
                <a:latin typeface="Century Gothic" panose="020B0502020202020204" pitchFamily="34" charset="0"/>
              </a:defRPr>
            </a:lvl1pPr>
          </a:lstStyle>
          <a:p>
            <a:r>
              <a:rPr lang="en-US" dirty="0"/>
              <a:t>Verisk PowerPoint </a:t>
            </a:r>
            <a:br>
              <a:rPr lang="en-US" dirty="0"/>
            </a:br>
            <a:r>
              <a:rPr lang="en-US" dirty="0"/>
              <a:t>Title Slide</a:t>
            </a:r>
          </a:p>
        </p:txBody>
      </p:sp>
      <p:sp>
        <p:nvSpPr>
          <p:cNvPr id="3" name="Subtitle 2"/>
          <p:cNvSpPr>
            <a:spLocks noGrp="1"/>
          </p:cNvSpPr>
          <p:nvPr>
            <p:ph type="subTitle" idx="1"/>
          </p:nvPr>
        </p:nvSpPr>
        <p:spPr>
          <a:xfrm>
            <a:off x="582041" y="3474720"/>
            <a:ext cx="6005194" cy="568880"/>
          </a:xfrm>
        </p:spPr>
        <p:txBody>
          <a:bodyPr/>
          <a:lstStyle>
            <a:lvl1pPr marL="0" indent="0" algn="l">
              <a:spcBef>
                <a:spcPts val="0"/>
              </a:spcBef>
              <a:buNone/>
              <a:defRPr>
                <a:solidFill>
                  <a:srgbClr val="FFA02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23163" y="5024852"/>
            <a:ext cx="3407671" cy="216408"/>
          </a:xfrm>
          <a:prstGeom prst="rect">
            <a:avLst/>
          </a:prstGeom>
        </p:spPr>
      </p:pic>
      <p:pic>
        <p:nvPicPr>
          <p:cNvPr id="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7843" y="4656104"/>
            <a:ext cx="2653280" cy="93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09536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slide 2">
    <p:spTree>
      <p:nvGrpSpPr>
        <p:cNvPr id="1" name=""/>
        <p:cNvGrpSpPr/>
        <p:nvPr/>
      </p:nvGrpSpPr>
      <p:grpSpPr>
        <a:xfrm>
          <a:off x="0" y="0"/>
          <a:ext cx="0" cy="0"/>
          <a:chOff x="0" y="0"/>
          <a:chExt cx="0" cy="0"/>
        </a:xfrm>
      </p:grpSpPr>
      <p:sp>
        <p:nvSpPr>
          <p:cNvPr id="12" name="Title 1"/>
          <p:cNvSpPr>
            <a:spLocks noGrp="1"/>
          </p:cNvSpPr>
          <p:nvPr>
            <p:ph type="title"/>
          </p:nvPr>
        </p:nvSpPr>
        <p:spPr>
          <a:xfrm>
            <a:off x="402338" y="685800"/>
            <a:ext cx="8277247" cy="302580"/>
          </a:xfrm>
        </p:spPr>
        <p:txBody>
          <a:bodyPr wrap="square"/>
          <a:lstStyle/>
          <a:p>
            <a:r>
              <a:rPr lang="en-US"/>
              <a:t>Click to edit Master title style</a:t>
            </a:r>
            <a:endParaRPr lang="en-US" dirty="0"/>
          </a:p>
        </p:txBody>
      </p:sp>
      <p:sp>
        <p:nvSpPr>
          <p:cNvPr id="13" name="Content Placeholder 2"/>
          <p:cNvSpPr>
            <a:spLocks noGrp="1"/>
          </p:cNvSpPr>
          <p:nvPr>
            <p:ph idx="1"/>
          </p:nvPr>
        </p:nvSpPr>
        <p:spPr>
          <a:xfrm>
            <a:off x="402338" y="1234440"/>
            <a:ext cx="8500364" cy="5101270"/>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spTree>
    <p:extLst>
      <p:ext uri="{BB962C8B-B14F-4D97-AF65-F5344CB8AC3E}">
        <p14:creationId xmlns:p14="http://schemas.microsoft.com/office/powerpoint/2010/main" val="244537474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134" y="2200401"/>
            <a:ext cx="2408266" cy="3713147"/>
          </a:xfrm>
        </p:spPr>
        <p:txBody>
          <a:bodyPr>
            <a:normAutofit/>
          </a:bodyPr>
          <a:lstStyle>
            <a:lvl1pPr marL="0" indent="0">
              <a:buNone/>
              <a:defRPr sz="1300">
                <a:solidFill>
                  <a:schemeClr val="tx1">
                    <a:tint val="75000"/>
                  </a:schemeClr>
                </a:solidFill>
              </a:defRPr>
            </a:lvl1pPr>
            <a:lvl2pPr marL="456982" indent="0">
              <a:buNone/>
              <a:defRPr sz="1700">
                <a:solidFill>
                  <a:schemeClr val="tx1">
                    <a:tint val="75000"/>
                  </a:schemeClr>
                </a:solidFill>
              </a:defRPr>
            </a:lvl2pPr>
            <a:lvl3pPr marL="913960" indent="0">
              <a:buNone/>
              <a:defRPr sz="1600">
                <a:solidFill>
                  <a:schemeClr val="tx1">
                    <a:tint val="75000"/>
                  </a:schemeClr>
                </a:solidFill>
              </a:defRPr>
            </a:lvl3pPr>
            <a:lvl4pPr marL="1370942" indent="0">
              <a:buNone/>
              <a:defRPr sz="1500">
                <a:solidFill>
                  <a:schemeClr val="tx1">
                    <a:tint val="75000"/>
                  </a:schemeClr>
                </a:solidFill>
              </a:defRPr>
            </a:lvl4pPr>
            <a:lvl5pPr marL="1827918" indent="0">
              <a:buNone/>
              <a:defRPr sz="1500">
                <a:solidFill>
                  <a:schemeClr val="tx1">
                    <a:tint val="75000"/>
                  </a:schemeClr>
                </a:solidFill>
              </a:defRPr>
            </a:lvl5pPr>
            <a:lvl6pPr marL="2284904" indent="0">
              <a:buNone/>
              <a:defRPr sz="1500">
                <a:solidFill>
                  <a:schemeClr val="tx1">
                    <a:tint val="75000"/>
                  </a:schemeClr>
                </a:solidFill>
              </a:defRPr>
            </a:lvl6pPr>
            <a:lvl7pPr marL="2741884" indent="0">
              <a:buNone/>
              <a:defRPr sz="1500">
                <a:solidFill>
                  <a:schemeClr val="tx1">
                    <a:tint val="75000"/>
                  </a:schemeClr>
                </a:solidFill>
              </a:defRPr>
            </a:lvl7pPr>
            <a:lvl8pPr marL="3198860" indent="0">
              <a:buNone/>
              <a:defRPr sz="1500">
                <a:solidFill>
                  <a:schemeClr val="tx1">
                    <a:tint val="75000"/>
                  </a:schemeClr>
                </a:solidFill>
              </a:defRPr>
            </a:lvl8pPr>
            <a:lvl9pPr marL="3655849" indent="0">
              <a:buNone/>
              <a:defRPr sz="1500">
                <a:solidFill>
                  <a:schemeClr val="tx1">
                    <a:tint val="75000"/>
                  </a:schemeClr>
                </a:solidFill>
              </a:defRPr>
            </a:lvl9pPr>
          </a:lstStyle>
          <a:p>
            <a:pPr lvl="0"/>
            <a:r>
              <a:rPr lang="en-US" dirty="0"/>
              <a:t>Click to edit Master text styles</a:t>
            </a:r>
          </a:p>
        </p:txBody>
      </p:sp>
      <p:sp>
        <p:nvSpPr>
          <p:cNvPr id="7" name="Title Placeholder 1"/>
          <p:cNvSpPr>
            <a:spLocks noGrp="1"/>
          </p:cNvSpPr>
          <p:nvPr>
            <p:ph type="title"/>
          </p:nvPr>
        </p:nvSpPr>
        <p:spPr>
          <a:xfrm>
            <a:off x="457200" y="274656"/>
            <a:ext cx="8229600" cy="901799"/>
          </a:xfrm>
          <a:prstGeom prst="rect">
            <a:avLst/>
          </a:prstGeom>
          <a:ln>
            <a:noFill/>
          </a:ln>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p:txBody>
          <a:bodyPr/>
          <a:lstStyle>
            <a:lvl1pPr defTabSz="454025">
              <a:defRPr/>
            </a:lvl1pPr>
          </a:lstStyle>
          <a:p>
            <a:fld id="{DAA1A776-8CFB-4DEF-8C88-7A3941B9B6D5}" type="slidenum">
              <a:rPr lang="en-US" altLang="en-US"/>
              <a:pPr/>
              <a:t>‹#›</a:t>
            </a:fld>
            <a:endParaRPr lang="en-US" altLang="en-US"/>
          </a:p>
        </p:txBody>
      </p:sp>
    </p:spTree>
    <p:extLst>
      <p:ext uri="{BB962C8B-B14F-4D97-AF65-F5344CB8AC3E}">
        <p14:creationId xmlns:p14="http://schemas.microsoft.com/office/powerpoint/2010/main" val="415805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6"/>
            <a:ext cx="8311656" cy="4525964"/>
          </a:xfrm>
        </p:spPr>
        <p:txBody>
          <a:bodyPr>
            <a:normAutofit/>
          </a:bodyPr>
          <a:lstStyle>
            <a:lvl1pPr>
              <a:defRPr sz="2000"/>
            </a:lvl1pPr>
            <a:lvl2pPr>
              <a:defRPr sz="1700"/>
            </a:lvl2pPr>
            <a:lvl3pPr>
              <a:defRPr sz="16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p:cNvSpPr>
          <p:nvPr>
            <p:ph type="sldNum" sz="quarter" idx="10"/>
          </p:nvPr>
        </p:nvSpPr>
        <p:spPr/>
        <p:txBody>
          <a:bodyPr/>
          <a:lstStyle>
            <a:lvl1pPr defTabSz="454025">
              <a:defRPr/>
            </a:lvl1pPr>
          </a:lstStyle>
          <a:p>
            <a:fld id="{1DC4C51E-A392-48B2-A050-E101F8150DB9}" type="slidenum">
              <a:rPr lang="en-US" altLang="en-US"/>
              <a:pPr/>
              <a:t>‹#›</a:t>
            </a:fld>
            <a:endParaRPr lang="en-US" altLang="en-US"/>
          </a:p>
        </p:txBody>
      </p:sp>
    </p:spTree>
    <p:extLst>
      <p:ext uri="{BB962C8B-B14F-4D97-AF65-F5344CB8AC3E}">
        <p14:creationId xmlns:p14="http://schemas.microsoft.com/office/powerpoint/2010/main" val="637695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16"/>
            <a:ext cx="8229600" cy="9017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2" y="1752600"/>
            <a:ext cx="4040189" cy="639762"/>
          </a:xfrm>
        </p:spPr>
        <p:txBody>
          <a:bodyPr anchor="b"/>
          <a:lstStyle>
            <a:lvl1pPr marL="0" indent="0">
              <a:buNone/>
              <a:defRPr sz="2300" b="1"/>
            </a:lvl1pPr>
            <a:lvl2pPr marL="456982" indent="0">
              <a:buNone/>
              <a:defRPr sz="2000" b="1"/>
            </a:lvl2pPr>
            <a:lvl3pPr marL="913960" indent="0">
              <a:buNone/>
              <a:defRPr sz="1700" b="1"/>
            </a:lvl3pPr>
            <a:lvl4pPr marL="1370942" indent="0">
              <a:buNone/>
              <a:defRPr sz="1600" b="1"/>
            </a:lvl4pPr>
            <a:lvl5pPr marL="1827918" indent="0">
              <a:buNone/>
              <a:defRPr sz="1600" b="1"/>
            </a:lvl5pPr>
            <a:lvl6pPr marL="2284904" indent="0">
              <a:buNone/>
              <a:defRPr sz="1600" b="1"/>
            </a:lvl6pPr>
            <a:lvl7pPr marL="2741884" indent="0">
              <a:buNone/>
              <a:defRPr sz="1600" b="1"/>
            </a:lvl7pPr>
            <a:lvl8pPr marL="3198860" indent="0">
              <a:buNone/>
              <a:defRPr sz="1600" b="1"/>
            </a:lvl8pPr>
            <a:lvl9pPr marL="365584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2" y="2220912"/>
            <a:ext cx="4040189" cy="3951288"/>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752600"/>
            <a:ext cx="4041776" cy="639762"/>
          </a:xfrm>
        </p:spPr>
        <p:txBody>
          <a:bodyPr anchor="b"/>
          <a:lstStyle>
            <a:lvl1pPr marL="0" indent="0">
              <a:buNone/>
              <a:defRPr sz="2300" b="1"/>
            </a:lvl1pPr>
            <a:lvl2pPr marL="456982" indent="0">
              <a:buNone/>
              <a:defRPr sz="2000" b="1"/>
            </a:lvl2pPr>
            <a:lvl3pPr marL="913960" indent="0">
              <a:buNone/>
              <a:defRPr sz="1700" b="1"/>
            </a:lvl3pPr>
            <a:lvl4pPr marL="1370942" indent="0">
              <a:buNone/>
              <a:defRPr sz="1600" b="1"/>
            </a:lvl4pPr>
            <a:lvl5pPr marL="1827918" indent="0">
              <a:buNone/>
              <a:defRPr sz="1600" b="1"/>
            </a:lvl5pPr>
            <a:lvl6pPr marL="2284904" indent="0">
              <a:buNone/>
              <a:defRPr sz="1600" b="1"/>
            </a:lvl6pPr>
            <a:lvl7pPr marL="2741884" indent="0">
              <a:buNone/>
              <a:defRPr sz="1600" b="1"/>
            </a:lvl7pPr>
            <a:lvl8pPr marL="3198860" indent="0">
              <a:buNone/>
              <a:defRPr sz="1600" b="1"/>
            </a:lvl8pPr>
            <a:lvl9pPr marL="36558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220912"/>
            <a:ext cx="4041776" cy="3951288"/>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defTabSz="454025">
              <a:defRPr/>
            </a:lvl1pPr>
          </a:lstStyle>
          <a:p>
            <a:fld id="{5762273B-774B-4305-AEFC-CD95A6F78C48}" type="slidenum">
              <a:rPr lang="en-US" altLang="en-US"/>
              <a:pPr/>
              <a:t>‹#›</a:t>
            </a:fld>
            <a:endParaRPr lang="en-US" altLang="en-US"/>
          </a:p>
        </p:txBody>
      </p:sp>
    </p:spTree>
    <p:extLst>
      <p:ext uri="{BB962C8B-B14F-4D97-AF65-F5344CB8AC3E}">
        <p14:creationId xmlns:p14="http://schemas.microsoft.com/office/powerpoint/2010/main" val="2402801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828800"/>
            <a:ext cx="5111750" cy="4297364"/>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6" y="1828800"/>
            <a:ext cx="3008313" cy="4297364"/>
          </a:xfrm>
        </p:spPr>
        <p:txBody>
          <a:bodyPr/>
          <a:lstStyle>
            <a:lvl1pPr marL="0" indent="0">
              <a:buNone/>
              <a:defRPr sz="1500"/>
            </a:lvl1pPr>
            <a:lvl2pPr marL="456982" indent="0">
              <a:buNone/>
              <a:defRPr sz="1200"/>
            </a:lvl2pPr>
            <a:lvl3pPr marL="913960" indent="0">
              <a:buNone/>
              <a:defRPr sz="1000"/>
            </a:lvl3pPr>
            <a:lvl4pPr marL="1370942" indent="0">
              <a:buNone/>
              <a:defRPr sz="900"/>
            </a:lvl4pPr>
            <a:lvl5pPr marL="1827918" indent="0">
              <a:buNone/>
              <a:defRPr sz="900"/>
            </a:lvl5pPr>
            <a:lvl6pPr marL="2284904" indent="0">
              <a:buNone/>
              <a:defRPr sz="900"/>
            </a:lvl6pPr>
            <a:lvl7pPr marL="2741884" indent="0">
              <a:buNone/>
              <a:defRPr sz="900"/>
            </a:lvl7pPr>
            <a:lvl8pPr marL="3198860" indent="0">
              <a:buNone/>
              <a:defRPr sz="900"/>
            </a:lvl8pPr>
            <a:lvl9pPr marL="3655849" indent="0">
              <a:buNone/>
              <a:defRPr sz="900"/>
            </a:lvl9pPr>
          </a:lstStyle>
          <a:p>
            <a:pPr lvl="0"/>
            <a:r>
              <a:rPr lang="en-US" dirty="0"/>
              <a:t>Click to edit Master text styles</a:t>
            </a:r>
          </a:p>
        </p:txBody>
      </p:sp>
      <p:sp>
        <p:nvSpPr>
          <p:cNvPr id="8" name="Title 1"/>
          <p:cNvSpPr>
            <a:spLocks noGrp="1"/>
          </p:cNvSpPr>
          <p:nvPr>
            <p:ph type="title"/>
          </p:nvPr>
        </p:nvSpPr>
        <p:spPr>
          <a:xfrm>
            <a:off x="457200" y="274654"/>
            <a:ext cx="8229600" cy="901700"/>
          </a:xfrm>
        </p:spPr>
        <p:txBody>
          <a:bodyPr/>
          <a:lstStyle>
            <a:lvl1pPr>
              <a:defRPr/>
            </a:lvl1pPr>
          </a:lstStyle>
          <a:p>
            <a:r>
              <a:rPr lang="en-US" dirty="0"/>
              <a:t>Click to edit Master title style</a:t>
            </a:r>
          </a:p>
        </p:txBody>
      </p:sp>
      <p:sp>
        <p:nvSpPr>
          <p:cNvPr id="5" name="Slide Number Placeholder 6"/>
          <p:cNvSpPr>
            <a:spLocks noGrp="1"/>
          </p:cNvSpPr>
          <p:nvPr>
            <p:ph type="sldNum" sz="quarter" idx="10"/>
          </p:nvPr>
        </p:nvSpPr>
        <p:spPr/>
        <p:txBody>
          <a:bodyPr/>
          <a:lstStyle>
            <a:lvl1pPr defTabSz="454025">
              <a:defRPr/>
            </a:lvl1pPr>
          </a:lstStyle>
          <a:p>
            <a:fld id="{3ECFC3B7-EC66-4FB9-9CB6-B58A558E33F7}" type="slidenum">
              <a:rPr lang="en-US" altLang="en-US"/>
              <a:pPr/>
              <a:t>‹#›</a:t>
            </a:fld>
            <a:endParaRPr lang="en-US" altLang="en-US"/>
          </a:p>
        </p:txBody>
      </p:sp>
    </p:spTree>
    <p:extLst>
      <p:ext uri="{BB962C8B-B14F-4D97-AF65-F5344CB8AC3E}">
        <p14:creationId xmlns:p14="http://schemas.microsoft.com/office/powerpoint/2010/main" val="3661394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16"/>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rtlCol="0">
            <a:normAutofit/>
          </a:bodyPr>
          <a:lstStyle>
            <a:lvl1pPr marL="0" indent="0">
              <a:buNone/>
              <a:defRPr sz="3200"/>
            </a:lvl1pPr>
            <a:lvl2pPr marL="456982" indent="0">
              <a:buNone/>
              <a:defRPr sz="2800"/>
            </a:lvl2pPr>
            <a:lvl3pPr marL="913960" indent="0">
              <a:buNone/>
              <a:defRPr sz="2300"/>
            </a:lvl3pPr>
            <a:lvl4pPr marL="1370942" indent="0">
              <a:buNone/>
              <a:defRPr sz="2000"/>
            </a:lvl4pPr>
            <a:lvl5pPr marL="1827918" indent="0">
              <a:buNone/>
              <a:defRPr sz="2000"/>
            </a:lvl5pPr>
            <a:lvl6pPr marL="2284904" indent="0">
              <a:buNone/>
              <a:defRPr sz="2000"/>
            </a:lvl6pPr>
            <a:lvl7pPr marL="2741884" indent="0">
              <a:buNone/>
              <a:defRPr sz="2000"/>
            </a:lvl7pPr>
            <a:lvl8pPr marL="3198860" indent="0">
              <a:buNone/>
              <a:defRPr sz="2000"/>
            </a:lvl8pPr>
            <a:lvl9pPr marL="3655849" indent="0">
              <a:buNone/>
              <a:defRPr sz="2000"/>
            </a:lvl9pPr>
          </a:lstStyle>
          <a:p>
            <a:pPr lvl="0"/>
            <a:endParaRPr lang="en-US" noProof="0" dirty="0"/>
          </a:p>
        </p:txBody>
      </p:sp>
      <p:sp>
        <p:nvSpPr>
          <p:cNvPr id="4" name="Text Placeholder 3"/>
          <p:cNvSpPr>
            <a:spLocks noGrp="1"/>
          </p:cNvSpPr>
          <p:nvPr>
            <p:ph type="body" sz="half" idx="2"/>
          </p:nvPr>
        </p:nvSpPr>
        <p:spPr>
          <a:xfrm>
            <a:off x="1792289" y="5367355"/>
            <a:ext cx="5486400" cy="804863"/>
          </a:xfrm>
        </p:spPr>
        <p:txBody>
          <a:bodyPr/>
          <a:lstStyle>
            <a:lvl1pPr marL="0" indent="0">
              <a:buNone/>
              <a:defRPr sz="1500"/>
            </a:lvl1pPr>
            <a:lvl2pPr marL="456982" indent="0">
              <a:buNone/>
              <a:defRPr sz="1200"/>
            </a:lvl2pPr>
            <a:lvl3pPr marL="913960" indent="0">
              <a:buNone/>
              <a:defRPr sz="1000"/>
            </a:lvl3pPr>
            <a:lvl4pPr marL="1370942" indent="0">
              <a:buNone/>
              <a:defRPr sz="900"/>
            </a:lvl4pPr>
            <a:lvl5pPr marL="1827918" indent="0">
              <a:buNone/>
              <a:defRPr sz="900"/>
            </a:lvl5pPr>
            <a:lvl6pPr marL="2284904" indent="0">
              <a:buNone/>
              <a:defRPr sz="900"/>
            </a:lvl6pPr>
            <a:lvl7pPr marL="2741884" indent="0">
              <a:buNone/>
              <a:defRPr sz="900"/>
            </a:lvl7pPr>
            <a:lvl8pPr marL="3198860" indent="0">
              <a:buNone/>
              <a:defRPr sz="900"/>
            </a:lvl8pPr>
            <a:lvl9pPr marL="3655849"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defTabSz="454025">
              <a:defRPr/>
            </a:lvl1pPr>
          </a:lstStyle>
          <a:p>
            <a:fld id="{0D2655C9-54E5-4F2D-BF0D-9C8A2C0612AA}" type="slidenum">
              <a:rPr lang="en-US" altLang="en-US"/>
              <a:pPr/>
              <a:t>‹#›</a:t>
            </a:fld>
            <a:endParaRPr lang="en-US" altLang="en-US"/>
          </a:p>
        </p:txBody>
      </p:sp>
    </p:spTree>
    <p:extLst>
      <p:ext uri="{BB962C8B-B14F-4D97-AF65-F5344CB8AC3E}">
        <p14:creationId xmlns:p14="http://schemas.microsoft.com/office/powerpoint/2010/main" val="3214463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defTabSz="454025">
              <a:defRPr/>
            </a:lvl1pPr>
          </a:lstStyle>
          <a:p>
            <a:fld id="{8795E3E0-9C38-4AFF-B54D-35A8506D121D}" type="slidenum">
              <a:rPr lang="en-US" altLang="en-US"/>
              <a:pPr/>
              <a:t>‹#›</a:t>
            </a:fld>
            <a:endParaRPr lang="en-US" altLang="en-US"/>
          </a:p>
        </p:txBody>
      </p:sp>
    </p:spTree>
    <p:extLst>
      <p:ext uri="{BB962C8B-B14F-4D97-AF65-F5344CB8AC3E}">
        <p14:creationId xmlns:p14="http://schemas.microsoft.com/office/powerpoint/2010/main" val="3859909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454025">
              <a:defRPr/>
            </a:lvl1pPr>
          </a:lstStyle>
          <a:p>
            <a:fld id="{9C90C02F-AB31-4063-8733-BE0D964EEBE4}" type="slidenum">
              <a:rPr lang="en-US" altLang="en-US"/>
              <a:pPr/>
              <a:t>‹#›</a:t>
            </a:fld>
            <a:endParaRPr lang="en-US" altLang="en-US"/>
          </a:p>
        </p:txBody>
      </p:sp>
    </p:spTree>
    <p:extLst>
      <p:ext uri="{BB962C8B-B14F-4D97-AF65-F5344CB8AC3E}">
        <p14:creationId xmlns:p14="http://schemas.microsoft.com/office/powerpoint/2010/main" val="46299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4"/>
          </a:xfrm>
          <a:prstGeom prst="rect">
            <a:avLst/>
          </a:prstGeom>
        </p:spPr>
        <p:txBody>
          <a:bodyPr/>
          <a:lstStyle>
            <a:lvl1pPr>
              <a:defRPr sz="28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4"/>
          </a:xfrm>
          <a:prstGeom prst="rect">
            <a:avLst/>
          </a:prstGeom>
        </p:spPr>
        <p:txBody>
          <a:bodyPr/>
          <a:lstStyle>
            <a:lvl1pPr>
              <a:defRPr sz="28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a:xfrm>
            <a:off x="6553200" y="6356350"/>
            <a:ext cx="2133600" cy="365125"/>
          </a:xfrm>
        </p:spPr>
        <p:txBody>
          <a:bodyPr/>
          <a:lstStyle>
            <a:lvl1pPr defTabSz="454025">
              <a:defRPr/>
            </a:lvl1pPr>
          </a:lstStyle>
          <a:p>
            <a:fld id="{31A0DBEA-C805-4075-9790-4F88F44C157F}" type="slidenum">
              <a:rPr lang="en-US" altLang="en-US"/>
              <a:pPr/>
              <a:t>‹#›</a:t>
            </a:fld>
            <a:endParaRPr lang="en-US" altLang="en-US"/>
          </a:p>
        </p:txBody>
      </p:sp>
    </p:spTree>
    <p:extLst>
      <p:ext uri="{BB962C8B-B14F-4D97-AF65-F5344CB8AC3E}">
        <p14:creationId xmlns:p14="http://schemas.microsoft.com/office/powerpoint/2010/main" val="6492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149" y="2200405"/>
            <a:ext cx="2408267" cy="3713147"/>
          </a:xfrm>
        </p:spPr>
        <p:txBody>
          <a:bodyPr>
            <a:normAutofit/>
          </a:bodyPr>
          <a:lstStyle>
            <a:lvl1pPr marL="0" indent="0">
              <a:buNone/>
              <a:defRPr sz="1300">
                <a:solidFill>
                  <a:schemeClr val="tx1">
                    <a:tint val="75000"/>
                  </a:schemeClr>
                </a:solidFill>
              </a:defRPr>
            </a:lvl1pPr>
            <a:lvl2pPr marL="456982" indent="0">
              <a:buNone/>
              <a:defRPr sz="1700">
                <a:solidFill>
                  <a:schemeClr val="tx1">
                    <a:tint val="75000"/>
                  </a:schemeClr>
                </a:solidFill>
              </a:defRPr>
            </a:lvl2pPr>
            <a:lvl3pPr marL="913960" indent="0">
              <a:buNone/>
              <a:defRPr sz="1600">
                <a:solidFill>
                  <a:schemeClr val="tx1">
                    <a:tint val="75000"/>
                  </a:schemeClr>
                </a:solidFill>
              </a:defRPr>
            </a:lvl3pPr>
            <a:lvl4pPr marL="1370942" indent="0">
              <a:buNone/>
              <a:defRPr sz="1500">
                <a:solidFill>
                  <a:schemeClr val="tx1">
                    <a:tint val="75000"/>
                  </a:schemeClr>
                </a:solidFill>
              </a:defRPr>
            </a:lvl4pPr>
            <a:lvl5pPr marL="1827918" indent="0">
              <a:buNone/>
              <a:defRPr sz="1500">
                <a:solidFill>
                  <a:schemeClr val="tx1">
                    <a:tint val="75000"/>
                  </a:schemeClr>
                </a:solidFill>
              </a:defRPr>
            </a:lvl5pPr>
            <a:lvl6pPr marL="2284904" indent="0">
              <a:buNone/>
              <a:defRPr sz="1500">
                <a:solidFill>
                  <a:schemeClr val="tx1">
                    <a:tint val="75000"/>
                  </a:schemeClr>
                </a:solidFill>
              </a:defRPr>
            </a:lvl6pPr>
            <a:lvl7pPr marL="2741884" indent="0">
              <a:buNone/>
              <a:defRPr sz="1500">
                <a:solidFill>
                  <a:schemeClr val="tx1">
                    <a:tint val="75000"/>
                  </a:schemeClr>
                </a:solidFill>
              </a:defRPr>
            </a:lvl7pPr>
            <a:lvl8pPr marL="3198860" indent="0">
              <a:buNone/>
              <a:defRPr sz="1500">
                <a:solidFill>
                  <a:schemeClr val="tx1">
                    <a:tint val="75000"/>
                  </a:schemeClr>
                </a:solidFill>
              </a:defRPr>
            </a:lvl8pPr>
            <a:lvl9pPr marL="3655849" indent="0">
              <a:buNone/>
              <a:defRPr sz="1500">
                <a:solidFill>
                  <a:schemeClr val="tx1">
                    <a:tint val="75000"/>
                  </a:schemeClr>
                </a:solidFill>
              </a:defRPr>
            </a:lvl9pPr>
          </a:lstStyle>
          <a:p>
            <a:pPr lvl="0"/>
            <a:r>
              <a:rPr lang="en-US" dirty="0"/>
              <a:t>Click to edit Master text styles</a:t>
            </a:r>
          </a:p>
        </p:txBody>
      </p:sp>
      <p:sp>
        <p:nvSpPr>
          <p:cNvPr id="7" name="Title Placeholder 1"/>
          <p:cNvSpPr>
            <a:spLocks noGrp="1"/>
          </p:cNvSpPr>
          <p:nvPr>
            <p:ph type="title"/>
          </p:nvPr>
        </p:nvSpPr>
        <p:spPr>
          <a:xfrm>
            <a:off x="457200" y="274656"/>
            <a:ext cx="8229600" cy="901799"/>
          </a:xfrm>
          <a:prstGeom prst="rect">
            <a:avLst/>
          </a:prstGeom>
          <a:ln>
            <a:noFill/>
          </a:ln>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p:txBody>
          <a:bodyPr/>
          <a:lstStyle>
            <a:lvl1pPr defTabSz="454025">
              <a:defRPr/>
            </a:lvl1pPr>
          </a:lstStyle>
          <a:p>
            <a:fld id="{0D273655-CF4B-48AF-A45E-D6893531882C}" type="slidenum">
              <a:rPr lang="en-US" altLang="en-US"/>
              <a:pPr/>
              <a:t>‹#›</a:t>
            </a:fld>
            <a:endParaRPr lang="en-US" altLang="en-US"/>
          </a:p>
        </p:txBody>
      </p:sp>
    </p:spTree>
    <p:extLst>
      <p:ext uri="{BB962C8B-B14F-4D97-AF65-F5344CB8AC3E}">
        <p14:creationId xmlns:p14="http://schemas.microsoft.com/office/powerpoint/2010/main" val="332315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33835" y="1358900"/>
            <a:ext cx="8065074" cy="5130800"/>
          </a:xfrm>
        </p:spPr>
        <p:txBody>
          <a:bodyPr/>
          <a:lstStyle>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6" name="Slide Number Placeholder 5"/>
          <p:cNvSpPr>
            <a:spLocks noGrp="1"/>
          </p:cNvSpPr>
          <p:nvPr>
            <p:ph type="sldNum" sz="quarter" idx="12"/>
          </p:nvPr>
        </p:nvSpPr>
        <p:spPr/>
        <p:txBody>
          <a:bodyPr/>
          <a:lstStyle/>
          <a:p>
            <a:fld id="{98C1AAA7-3584-431F-B171-B6E97BC46D50}" type="slidenum">
              <a:rPr lang="en-US" smtClean="0"/>
              <a:pPr/>
              <a:t>‹#›</a:t>
            </a:fld>
            <a:endParaRPr lang="en-US" dirty="0"/>
          </a:p>
        </p:txBody>
      </p:sp>
      <p:pic>
        <p:nvPicPr>
          <p:cNvPr id="7" name="Picture 6"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2"/>
          <p:cNvSpPr>
            <a:spLocks noGrp="1"/>
          </p:cNvSpPr>
          <p:nvPr>
            <p:ph type="body" idx="1"/>
          </p:nvPr>
        </p:nvSpPr>
        <p:spPr>
          <a:xfrm>
            <a:off x="457201" y="2173422"/>
            <a:ext cx="5466903" cy="2190468"/>
          </a:xfrm>
        </p:spPr>
        <p:txBody>
          <a:bodyPr/>
          <a:lstStyle>
            <a:lvl1pPr marL="0" indent="0">
              <a:buNone/>
              <a:defRPr sz="4200" b="0" i="0">
                <a:solidFill>
                  <a:schemeClr val="bg1"/>
                </a:solidFill>
                <a:latin typeface="Avenir LT Std 85 Heavy"/>
                <a:cs typeface="Avenir LT Std 85 Heavy"/>
              </a:defRPr>
            </a:lvl1pPr>
            <a:lvl2pPr marL="456982" indent="0">
              <a:buNone/>
              <a:defRPr sz="2000" b="1"/>
            </a:lvl2pPr>
            <a:lvl3pPr marL="913960" indent="0">
              <a:buNone/>
              <a:defRPr sz="1700" b="1"/>
            </a:lvl3pPr>
            <a:lvl4pPr marL="1370942" indent="0">
              <a:buNone/>
              <a:defRPr sz="1600" b="1"/>
            </a:lvl4pPr>
            <a:lvl5pPr marL="1827918" indent="0">
              <a:buNone/>
              <a:defRPr sz="1600" b="1"/>
            </a:lvl5pPr>
            <a:lvl6pPr marL="2284904" indent="0">
              <a:buNone/>
              <a:defRPr sz="1600" b="1"/>
            </a:lvl6pPr>
            <a:lvl7pPr marL="2741884" indent="0">
              <a:buNone/>
              <a:defRPr sz="1600" b="1"/>
            </a:lvl7pPr>
            <a:lvl8pPr marL="3198860" indent="0">
              <a:buNone/>
              <a:defRPr sz="1600" b="1"/>
            </a:lvl8pPr>
            <a:lvl9pPr marL="3655849" indent="0">
              <a:buNone/>
              <a:defRPr sz="1600" b="1"/>
            </a:lvl9pPr>
          </a:lstStyle>
          <a:p>
            <a:pPr lvl="0"/>
            <a:r>
              <a:rPr lang="en-US" dirty="0"/>
              <a:t>Click to edit Master text styles</a:t>
            </a:r>
          </a:p>
        </p:txBody>
      </p:sp>
      <p:sp>
        <p:nvSpPr>
          <p:cNvPr id="4" name="Slide Number Placeholder 4"/>
          <p:cNvSpPr>
            <a:spLocks noGrp="1"/>
          </p:cNvSpPr>
          <p:nvPr>
            <p:ph type="sldNum" sz="quarter" idx="10"/>
          </p:nvPr>
        </p:nvSpPr>
        <p:spPr/>
        <p:txBody>
          <a:bodyPr/>
          <a:lstStyle>
            <a:lvl1pPr defTabSz="454025">
              <a:defRPr/>
            </a:lvl1pPr>
          </a:lstStyle>
          <a:p>
            <a:fld id="{9F82434D-E7FD-4803-AD18-2FB6ACF102FA}" type="slidenum">
              <a:rPr lang="en-US" altLang="en-US"/>
              <a:pPr/>
              <a:t>‹#›</a:t>
            </a:fld>
            <a:endParaRPr lang="en-US" altLang="en-US"/>
          </a:p>
        </p:txBody>
      </p:sp>
    </p:spTree>
    <p:extLst>
      <p:ext uri="{BB962C8B-B14F-4D97-AF65-F5344CB8AC3E}">
        <p14:creationId xmlns:p14="http://schemas.microsoft.com/office/powerpoint/2010/main" val="304242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16" y="1854251"/>
            <a:ext cx="6326321" cy="2376246"/>
          </a:xfrm>
        </p:spPr>
        <p:txBody>
          <a:bodyPr anchor="t">
            <a:normAutofit/>
          </a:bodyPr>
          <a:lstStyle>
            <a:lvl1pPr algn="l">
              <a:defRPr sz="4200"/>
            </a:lvl1pPr>
          </a:lstStyle>
          <a:p>
            <a:r>
              <a:rPr lang="en-US" dirty="0"/>
              <a:t>Click to edit Master title style</a:t>
            </a:r>
          </a:p>
        </p:txBody>
      </p:sp>
      <p:sp>
        <p:nvSpPr>
          <p:cNvPr id="3" name="Subtitle 2"/>
          <p:cNvSpPr>
            <a:spLocks noGrp="1"/>
          </p:cNvSpPr>
          <p:nvPr>
            <p:ph type="subTitle" idx="1"/>
          </p:nvPr>
        </p:nvSpPr>
        <p:spPr>
          <a:xfrm>
            <a:off x="678180" y="4370735"/>
            <a:ext cx="6357316" cy="1893206"/>
          </a:xfrm>
        </p:spPr>
        <p:txBody>
          <a:bodyPr/>
          <a:lstStyle>
            <a:lvl1pPr marL="0" indent="0" algn="l">
              <a:buNone/>
              <a:defRPr b="0" i="0">
                <a:solidFill>
                  <a:schemeClr val="bg1"/>
                </a:solidFill>
                <a:latin typeface="Avenir LT Std 85 Heavy"/>
                <a:cs typeface="Avenir LT Std 85 Heavy"/>
              </a:defRPr>
            </a:lvl1pPr>
            <a:lvl2pPr marL="456982" indent="0" algn="ctr">
              <a:buNone/>
              <a:defRPr>
                <a:solidFill>
                  <a:schemeClr val="tx1">
                    <a:tint val="75000"/>
                  </a:schemeClr>
                </a:solidFill>
              </a:defRPr>
            </a:lvl2pPr>
            <a:lvl3pPr marL="913960" indent="0" algn="ctr">
              <a:buNone/>
              <a:defRPr>
                <a:solidFill>
                  <a:schemeClr val="tx1">
                    <a:tint val="75000"/>
                  </a:schemeClr>
                </a:solidFill>
              </a:defRPr>
            </a:lvl3pPr>
            <a:lvl4pPr marL="1370942" indent="0" algn="ctr">
              <a:buNone/>
              <a:defRPr>
                <a:solidFill>
                  <a:schemeClr val="tx1">
                    <a:tint val="75000"/>
                  </a:schemeClr>
                </a:solidFill>
              </a:defRPr>
            </a:lvl4pPr>
            <a:lvl5pPr marL="1827918" indent="0" algn="ctr">
              <a:buNone/>
              <a:defRPr>
                <a:solidFill>
                  <a:schemeClr val="tx1">
                    <a:tint val="75000"/>
                  </a:schemeClr>
                </a:solidFill>
              </a:defRPr>
            </a:lvl5pPr>
            <a:lvl6pPr marL="2284904" indent="0" algn="ctr">
              <a:buNone/>
              <a:defRPr>
                <a:solidFill>
                  <a:schemeClr val="tx1">
                    <a:tint val="75000"/>
                  </a:schemeClr>
                </a:solidFill>
              </a:defRPr>
            </a:lvl6pPr>
            <a:lvl7pPr marL="2741884" indent="0" algn="ctr">
              <a:buNone/>
              <a:defRPr>
                <a:solidFill>
                  <a:schemeClr val="tx1">
                    <a:tint val="75000"/>
                  </a:schemeClr>
                </a:solidFill>
              </a:defRPr>
            </a:lvl7pPr>
            <a:lvl8pPr marL="3198860" indent="0" algn="ctr">
              <a:buNone/>
              <a:defRPr>
                <a:solidFill>
                  <a:schemeClr val="tx1">
                    <a:tint val="75000"/>
                  </a:schemeClr>
                </a:solidFill>
              </a:defRPr>
            </a:lvl8pPr>
            <a:lvl9pPr marL="365584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218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200" name="Rectangle 8"/>
          <p:cNvSpPr>
            <a:spLocks noChangeArrowheads="1"/>
          </p:cNvSpPr>
          <p:nvPr userDrawn="1"/>
        </p:nvSpPr>
        <p:spPr bwMode="auto">
          <a:xfrm>
            <a:off x="0" y="5638800"/>
            <a:ext cx="9144000" cy="1219200"/>
          </a:xfrm>
          <a:prstGeom prst="rect">
            <a:avLst/>
          </a:prstGeom>
          <a:solidFill>
            <a:srgbClr val="EFEFF0"/>
          </a:solidFill>
          <a:ln w="9525">
            <a:noFill/>
            <a:miter lim="800000"/>
            <a:headEnd/>
            <a:tailEnd/>
          </a:ln>
          <a:effectLst/>
        </p:spPr>
        <p:txBody>
          <a:bodyPr wrap="none" anchor="ctr"/>
          <a:lstStyle/>
          <a:p>
            <a:pPr fontAlgn="base">
              <a:spcBef>
                <a:spcPct val="0"/>
              </a:spcBef>
              <a:spcAft>
                <a:spcPct val="0"/>
              </a:spcAft>
            </a:pPr>
            <a:endParaRPr lang="en-US">
              <a:solidFill>
                <a:srgbClr val="2F2B20"/>
              </a:solidFill>
              <a:latin typeface="Arial" charset="0"/>
            </a:endParaRPr>
          </a:p>
        </p:txBody>
      </p:sp>
      <p:sp>
        <p:nvSpPr>
          <p:cNvPr id="8194" name="Rectangle 2"/>
          <p:cNvSpPr>
            <a:spLocks noChangeArrowheads="1"/>
          </p:cNvSpPr>
          <p:nvPr userDrawn="1"/>
        </p:nvSpPr>
        <p:spPr bwMode="auto">
          <a:xfrm>
            <a:off x="0" y="0"/>
            <a:ext cx="9144000" cy="3657600"/>
          </a:xfrm>
          <a:prstGeom prst="rect">
            <a:avLst/>
          </a:prstGeom>
          <a:solidFill>
            <a:srgbClr val="005288"/>
          </a:solidFill>
          <a:ln w="9525">
            <a:noFill/>
            <a:miter lim="800000"/>
            <a:headEnd/>
            <a:tailEnd/>
          </a:ln>
          <a:effectLst/>
        </p:spPr>
        <p:txBody>
          <a:bodyPr wrap="none" anchor="ctr"/>
          <a:lstStyle/>
          <a:p>
            <a:pPr fontAlgn="base">
              <a:spcBef>
                <a:spcPct val="0"/>
              </a:spcBef>
              <a:spcAft>
                <a:spcPct val="0"/>
              </a:spcAft>
            </a:pPr>
            <a:endParaRPr lang="en-US">
              <a:solidFill>
                <a:srgbClr val="2F2B20"/>
              </a:solidFill>
              <a:latin typeface="Arial" charset="0"/>
            </a:endParaRPr>
          </a:p>
        </p:txBody>
      </p:sp>
      <p:sp>
        <p:nvSpPr>
          <p:cNvPr id="8196" name="Rectangle 4"/>
          <p:cNvSpPr>
            <a:spLocks noGrp="1" noChangeArrowheads="1"/>
          </p:cNvSpPr>
          <p:nvPr>
            <p:ph type="ctrTitle"/>
          </p:nvPr>
        </p:nvSpPr>
        <p:spPr>
          <a:xfrm>
            <a:off x="457200" y="990600"/>
            <a:ext cx="8229600" cy="2667000"/>
          </a:xfrm>
        </p:spPr>
        <p:txBody>
          <a:bodyPr bIns="228600"/>
          <a:lstStyle>
            <a:lvl1pPr>
              <a:defRPr sz="5800"/>
            </a:lvl1pPr>
          </a:lstStyle>
          <a:p>
            <a:r>
              <a:rPr lang="en-US" dirty="0"/>
              <a:t>Click to edit Master title style</a:t>
            </a:r>
          </a:p>
        </p:txBody>
      </p:sp>
      <p:sp>
        <p:nvSpPr>
          <p:cNvPr id="8197" name="Rectangle 5"/>
          <p:cNvSpPr>
            <a:spLocks noGrp="1" noChangeArrowheads="1"/>
          </p:cNvSpPr>
          <p:nvPr>
            <p:ph type="subTitle" idx="1"/>
          </p:nvPr>
        </p:nvSpPr>
        <p:spPr>
          <a:xfrm>
            <a:off x="457200" y="3657600"/>
            <a:ext cx="8229600" cy="1524000"/>
          </a:xfrm>
        </p:spPr>
        <p:txBody>
          <a:bodyPr lIns="100584" tIns="182880"/>
          <a:lstStyle>
            <a:lvl1pPr marL="0" indent="0">
              <a:lnSpc>
                <a:spcPct val="95000"/>
              </a:lnSpc>
              <a:spcBef>
                <a:spcPct val="0"/>
              </a:spcBef>
              <a:buFont typeface="Wingdings" pitchFamily="2" charset="2"/>
              <a:buNone/>
              <a:defRPr sz="3000">
                <a:solidFill>
                  <a:srgbClr val="5B5C5E"/>
                </a:solidFill>
              </a:defRPr>
            </a:lvl1pPr>
          </a:lstStyle>
          <a:p>
            <a:r>
              <a:rPr lang="en-US" dirty="0"/>
              <a:t>Click to edit Master subtitle style</a:t>
            </a:r>
          </a:p>
        </p:txBody>
      </p:sp>
      <p:pic>
        <p:nvPicPr>
          <p:cNvPr id="8195" name="Picture 3" descr="Fema logo RGB for Risk MAP reversed"/>
          <p:cNvPicPr>
            <a:picLocks noChangeAspect="1" noChangeArrowheads="1"/>
          </p:cNvPicPr>
          <p:nvPr userDrawn="1"/>
        </p:nvPicPr>
        <p:blipFill>
          <a:blip r:embed="rId2" cstate="print"/>
          <a:srcRect/>
          <a:stretch>
            <a:fillRect/>
          </a:stretch>
        </p:blipFill>
        <p:spPr bwMode="auto">
          <a:xfrm>
            <a:off x="527050" y="352425"/>
            <a:ext cx="1773238" cy="630238"/>
          </a:xfrm>
          <a:prstGeom prst="rect">
            <a:avLst/>
          </a:prstGeom>
          <a:noFill/>
        </p:spPr>
      </p:pic>
      <p:sp>
        <p:nvSpPr>
          <p:cNvPr id="12" name="TextBox 11"/>
          <p:cNvSpPr txBox="1"/>
          <p:nvPr userDrawn="1"/>
        </p:nvSpPr>
        <p:spPr>
          <a:xfrm>
            <a:off x="457200" y="5873318"/>
            <a:ext cx="4612888" cy="1015663"/>
          </a:xfrm>
          <a:prstGeom prst="rect">
            <a:avLst/>
          </a:prstGeom>
          <a:noFill/>
        </p:spPr>
        <p:txBody>
          <a:bodyPr wrap="square" rtlCol="0">
            <a:spAutoFit/>
          </a:bodyPr>
          <a:lstStyle/>
          <a:p>
            <a:pPr fontAlgn="base">
              <a:spcBef>
                <a:spcPct val="0"/>
              </a:spcBef>
              <a:spcAft>
                <a:spcPct val="0"/>
              </a:spcAft>
            </a:pPr>
            <a:r>
              <a:rPr lang="en-US" sz="2800" b="1" dirty="0" err="1">
                <a:solidFill>
                  <a:srgbClr val="005288"/>
                </a:solidFill>
                <a:latin typeface="Arial" charset="0"/>
              </a:rPr>
              <a:t>PiM&amp;GM</a:t>
            </a:r>
            <a:r>
              <a:rPr lang="en-US" sz="2800" b="1" dirty="0">
                <a:solidFill>
                  <a:srgbClr val="005288"/>
                </a:solidFill>
                <a:latin typeface="Arial" charset="0"/>
              </a:rPr>
              <a:t> </a:t>
            </a:r>
            <a:r>
              <a:rPr lang="en-US" sz="2800" b="1" dirty="0">
                <a:solidFill>
                  <a:srgbClr val="2F2B20">
                    <a:lumMod val="65000"/>
                    <a:lumOff val="35000"/>
                  </a:srgbClr>
                </a:solidFill>
                <a:latin typeface="Arial" charset="0"/>
              </a:rPr>
              <a:t>Workshop</a:t>
            </a:r>
          </a:p>
          <a:p>
            <a:pPr fontAlgn="base">
              <a:spcBef>
                <a:spcPct val="0"/>
              </a:spcBef>
              <a:spcAft>
                <a:spcPct val="0"/>
              </a:spcAft>
            </a:pPr>
            <a:r>
              <a:rPr lang="en-US" sz="1600" dirty="0">
                <a:solidFill>
                  <a:srgbClr val="2F2B20"/>
                </a:solidFill>
              </a:rPr>
              <a:t>Partners in Mitigation &amp; Grants Management, Region IV</a:t>
            </a:r>
          </a:p>
        </p:txBody>
      </p:sp>
    </p:spTree>
    <p:extLst>
      <p:ext uri="{BB962C8B-B14F-4D97-AF65-F5344CB8AC3E}">
        <p14:creationId xmlns:p14="http://schemas.microsoft.com/office/powerpoint/2010/main" val="1846802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4469" y="1301750"/>
            <a:ext cx="8229600" cy="4938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12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114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3025"/>
            <a:ext cx="4038600"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3025"/>
            <a:ext cx="4038600"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50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599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8654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231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409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Line Headlines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341" y="704088"/>
            <a:ext cx="8063365" cy="1045154"/>
          </a:xfrm>
        </p:spPr>
        <p:txBody>
          <a:bodyPr/>
          <a:lstStyle>
            <a:lvl1pPr>
              <a:defRPr>
                <a:solidFill>
                  <a:schemeClr val="tx2">
                    <a:lumMod val="75000"/>
                  </a:schemeClr>
                </a:solidFill>
              </a:defRPr>
            </a:lvl1pPr>
          </a:lstStyle>
          <a:p>
            <a:r>
              <a:rPr lang="en-US" dirty="0"/>
              <a:t>This slide can be used for headlines that go two lines</a:t>
            </a:r>
          </a:p>
        </p:txBody>
      </p:sp>
      <p:sp>
        <p:nvSpPr>
          <p:cNvPr id="3" name="Content Placeholder 2"/>
          <p:cNvSpPr>
            <a:spLocks noGrp="1"/>
          </p:cNvSpPr>
          <p:nvPr>
            <p:ph idx="1"/>
          </p:nvPr>
        </p:nvSpPr>
        <p:spPr>
          <a:xfrm>
            <a:off x="621726" y="1885950"/>
            <a:ext cx="8065074" cy="4596654"/>
          </a:xfrm>
        </p:spPr>
        <p:txBody>
          <a:bodyPr/>
          <a:lstStyle>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6" name="Slide Number Placeholder 5"/>
          <p:cNvSpPr>
            <a:spLocks noGrp="1"/>
          </p:cNvSpPr>
          <p:nvPr>
            <p:ph type="sldNum" sz="quarter" idx="12"/>
          </p:nvPr>
        </p:nvSpPr>
        <p:spPr>
          <a:xfrm>
            <a:off x="7010400" y="6505575"/>
            <a:ext cx="2133600" cy="365125"/>
          </a:xfrm>
        </p:spPr>
        <p:txBody>
          <a:bodyPr/>
          <a:lstStyle/>
          <a:p>
            <a:fld id="{98C1AAA7-3584-431F-B171-B6E97BC46D50}" type="slidenum">
              <a:rPr lang="en-US" smtClean="0"/>
              <a:pPr/>
              <a:t>‹#›</a:t>
            </a:fld>
            <a:endParaRPr lang="en-US" dirty="0"/>
          </a:p>
        </p:txBody>
      </p:sp>
      <p:pic>
        <p:nvPicPr>
          <p:cNvPr id="8" name="Picture 7"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0351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612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6038"/>
            <a:ext cx="2057400"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6038"/>
            <a:ext cx="6019800"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090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a:t>Click to edit Master title style</a:t>
            </a:r>
          </a:p>
        </p:txBody>
      </p:sp>
      <p:sp>
        <p:nvSpPr>
          <p:cNvPr id="3" name="Text Placeholder 2"/>
          <p:cNvSpPr>
            <a:spLocks noGrp="1"/>
          </p:cNvSpPr>
          <p:nvPr>
            <p:ph type="body" sz="half" idx="1"/>
          </p:nvPr>
        </p:nvSpPr>
        <p:spPr>
          <a:xfrm>
            <a:off x="457200" y="1343025"/>
            <a:ext cx="4038600" cy="493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3025"/>
            <a:ext cx="4038600" cy="493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321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a:t>Click to edit Master title style</a:t>
            </a:r>
          </a:p>
        </p:txBody>
      </p:sp>
      <p:sp>
        <p:nvSpPr>
          <p:cNvPr id="3" name="Content Placeholder 2"/>
          <p:cNvSpPr>
            <a:spLocks noGrp="1"/>
          </p:cNvSpPr>
          <p:nvPr>
            <p:ph sz="half" idx="1"/>
          </p:nvPr>
        </p:nvSpPr>
        <p:spPr>
          <a:xfrm>
            <a:off x="457200" y="1343025"/>
            <a:ext cx="4038600" cy="493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43025"/>
            <a:ext cx="4038600" cy="4938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463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54112"/>
          </a:xfrm>
        </p:spPr>
        <p:txBody>
          <a:bodyPr/>
          <a:lstStyle/>
          <a:p>
            <a:r>
              <a:rPr lang="en-US"/>
              <a:t>Click to edit Master title style</a:t>
            </a:r>
          </a:p>
        </p:txBody>
      </p:sp>
      <p:sp>
        <p:nvSpPr>
          <p:cNvPr id="3" name="Table Placeholder 2"/>
          <p:cNvSpPr>
            <a:spLocks noGrp="1"/>
          </p:cNvSpPr>
          <p:nvPr>
            <p:ph type="tbl" idx="1"/>
          </p:nvPr>
        </p:nvSpPr>
        <p:spPr>
          <a:xfrm>
            <a:off x="457200" y="1343025"/>
            <a:ext cx="8229600" cy="4938713"/>
          </a:xfrm>
        </p:spPr>
        <p:txBody>
          <a:bodyPr/>
          <a:lstStyle/>
          <a:p>
            <a:r>
              <a:rPr lang="en-US"/>
              <a:t>Click icon to add table</a:t>
            </a:r>
          </a:p>
        </p:txBody>
      </p:sp>
    </p:spTree>
    <p:extLst>
      <p:ext uri="{BB962C8B-B14F-4D97-AF65-F5344CB8AC3E}">
        <p14:creationId xmlns:p14="http://schemas.microsoft.com/office/powerpoint/2010/main" val="2932131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a:xfrm>
            <a:off x="402338" y="685800"/>
            <a:ext cx="8277247" cy="302580"/>
          </a:xfrm>
        </p:spPr>
        <p:txBody>
          <a:bodyPr wrap="square"/>
          <a:lstStyle/>
          <a:p>
            <a:r>
              <a:rPr lang="en-US"/>
              <a:t>Click to edit Master title style</a:t>
            </a:r>
            <a:endParaRPr lang="en-US" dirty="0"/>
          </a:p>
        </p:txBody>
      </p:sp>
      <p:sp>
        <p:nvSpPr>
          <p:cNvPr id="4" name="Content Placeholder 2"/>
          <p:cNvSpPr>
            <a:spLocks noGrp="1"/>
          </p:cNvSpPr>
          <p:nvPr>
            <p:ph idx="1"/>
          </p:nvPr>
        </p:nvSpPr>
        <p:spPr>
          <a:xfrm>
            <a:off x="402336" y="1545336"/>
            <a:ext cx="8500364" cy="4880864"/>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402336" y="1005840"/>
            <a:ext cx="4965700" cy="319090"/>
          </a:xfrm>
        </p:spPr>
        <p:txBody>
          <a:bodyPr/>
          <a:lstStyle>
            <a:lvl1pPr marL="0" indent="0">
              <a:buNone/>
              <a:defRPr sz="1800" b="1">
                <a:solidFill>
                  <a:srgbClr val="006BA6"/>
                </a:solidFill>
              </a:defRPr>
            </a:lvl1pPr>
          </a:lstStyle>
          <a:p>
            <a:pPr lvl="0"/>
            <a:r>
              <a:rPr lang="en-US"/>
              <a:t>Click to edit Master text styles</a:t>
            </a:r>
          </a:p>
        </p:txBody>
      </p:sp>
      <p:sp>
        <p:nvSpPr>
          <p:cNvPr id="14" name="Text Placeholder 12"/>
          <p:cNvSpPr>
            <a:spLocks noGrp="1"/>
          </p:cNvSpPr>
          <p:nvPr>
            <p:ph type="body" sz="quarter" idx="11" hasCustomPrompt="1"/>
          </p:nvPr>
        </p:nvSpPr>
        <p:spPr>
          <a:xfrm>
            <a:off x="372356" y="100584"/>
            <a:ext cx="4965700" cy="238760"/>
          </a:xfrm>
        </p:spPr>
        <p:txBody>
          <a:bodyPr wrap="square"/>
          <a:lstStyle>
            <a:lvl1pPr marL="0" indent="0">
              <a:spcBef>
                <a:spcPts val="0"/>
              </a:spcBef>
              <a:buNone/>
              <a:defRPr sz="1400" b="0">
                <a:solidFill>
                  <a:srgbClr val="00A9E0"/>
                </a:solidFill>
              </a:defRPr>
            </a:lvl1pPr>
          </a:lstStyle>
          <a:p>
            <a:pPr lvl="0"/>
            <a:r>
              <a:rPr lang="en-US" dirty="0"/>
              <a:t>Optional Section Header</a:t>
            </a:r>
          </a:p>
        </p:txBody>
      </p:sp>
    </p:spTree>
    <p:extLst>
      <p:ext uri="{BB962C8B-B14F-4D97-AF65-F5344CB8AC3E}">
        <p14:creationId xmlns:p14="http://schemas.microsoft.com/office/powerpoint/2010/main" val="110235634"/>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12" name="Title 1"/>
          <p:cNvSpPr>
            <a:spLocks noGrp="1"/>
          </p:cNvSpPr>
          <p:nvPr>
            <p:ph type="title"/>
          </p:nvPr>
        </p:nvSpPr>
        <p:spPr>
          <a:xfrm>
            <a:off x="402338" y="685800"/>
            <a:ext cx="8277247" cy="302580"/>
          </a:xfrm>
        </p:spPr>
        <p:txBody>
          <a:bodyPr wrap="square"/>
          <a:lstStyle/>
          <a:p>
            <a:r>
              <a:rPr lang="en-US"/>
              <a:t>Click to edit Master title style</a:t>
            </a:r>
            <a:endParaRPr lang="en-US" dirty="0"/>
          </a:p>
        </p:txBody>
      </p:sp>
      <p:sp>
        <p:nvSpPr>
          <p:cNvPr id="13" name="Content Placeholder 2"/>
          <p:cNvSpPr>
            <a:spLocks noGrp="1"/>
          </p:cNvSpPr>
          <p:nvPr>
            <p:ph idx="1"/>
          </p:nvPr>
        </p:nvSpPr>
        <p:spPr>
          <a:xfrm>
            <a:off x="402338" y="1234440"/>
            <a:ext cx="8500364" cy="5101270"/>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spTree>
    <p:extLst>
      <p:ext uri="{BB962C8B-B14F-4D97-AF65-F5344CB8AC3E}">
        <p14:creationId xmlns:p14="http://schemas.microsoft.com/office/powerpoint/2010/main" val="139152340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ontent slide 2">
    <p:spTree>
      <p:nvGrpSpPr>
        <p:cNvPr id="1" name=""/>
        <p:cNvGrpSpPr/>
        <p:nvPr/>
      </p:nvGrpSpPr>
      <p:grpSpPr>
        <a:xfrm>
          <a:off x="0" y="0"/>
          <a:ext cx="0" cy="0"/>
          <a:chOff x="0" y="0"/>
          <a:chExt cx="0" cy="0"/>
        </a:xfrm>
      </p:grpSpPr>
      <p:sp>
        <p:nvSpPr>
          <p:cNvPr id="12" name="Title 1"/>
          <p:cNvSpPr>
            <a:spLocks noGrp="1"/>
          </p:cNvSpPr>
          <p:nvPr>
            <p:ph type="title"/>
          </p:nvPr>
        </p:nvSpPr>
        <p:spPr>
          <a:xfrm>
            <a:off x="402336" y="685800"/>
            <a:ext cx="8458200" cy="302580"/>
          </a:xfrm>
        </p:spPr>
        <p:txBody>
          <a:bodyPr wrap="square"/>
          <a:lstStyle/>
          <a:p>
            <a:r>
              <a:rPr lang="en-US"/>
              <a:t>Click to edit Master title style</a:t>
            </a:r>
            <a:endParaRPr lang="en-US" dirty="0"/>
          </a:p>
        </p:txBody>
      </p:sp>
      <p:sp>
        <p:nvSpPr>
          <p:cNvPr id="13" name="Content Placeholder 2"/>
          <p:cNvSpPr>
            <a:spLocks noGrp="1"/>
          </p:cNvSpPr>
          <p:nvPr>
            <p:ph idx="1"/>
          </p:nvPr>
        </p:nvSpPr>
        <p:spPr>
          <a:xfrm>
            <a:off x="402336" y="1234440"/>
            <a:ext cx="4114800" cy="5101270"/>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sp>
        <p:nvSpPr>
          <p:cNvPr id="5" name="Content Placeholder 2"/>
          <p:cNvSpPr>
            <a:spLocks noGrp="1"/>
          </p:cNvSpPr>
          <p:nvPr>
            <p:ph idx="12"/>
          </p:nvPr>
        </p:nvSpPr>
        <p:spPr>
          <a:xfrm>
            <a:off x="4745736" y="1234440"/>
            <a:ext cx="4114800" cy="5101270"/>
          </a:xfrm>
        </p:spPr>
        <p:txBody>
          <a:bodyPr wrap="square"/>
          <a:lstStyle>
            <a:lvl1pPr>
              <a:buClr>
                <a:srgbClr val="006BA6"/>
              </a:buClr>
              <a:defRPr>
                <a:solidFill>
                  <a:srgbClr val="53575A"/>
                </a:solidFill>
              </a:defRPr>
            </a:lvl1pPr>
            <a:lvl2pPr>
              <a:buClr>
                <a:srgbClr val="006BA6"/>
              </a:buClr>
              <a:defRPr>
                <a:solidFill>
                  <a:srgbClr val="53575A"/>
                </a:solidFill>
              </a:defRPr>
            </a:lvl2pPr>
            <a:lvl3pPr>
              <a:buClr>
                <a:srgbClr val="006BA6"/>
              </a:buClr>
              <a:defRPr>
                <a:solidFill>
                  <a:srgbClr val="53575A"/>
                </a:solidFill>
              </a:defRPr>
            </a:lvl3pPr>
            <a:lvl4pPr>
              <a:buClr>
                <a:srgbClr val="006BA6"/>
              </a:buClr>
              <a:defRPr>
                <a:solidFill>
                  <a:srgbClr val="53575A"/>
                </a:solidFill>
              </a:defRPr>
            </a:lvl4pPr>
            <a:lvl5pPr>
              <a:buClr>
                <a:srgbClr val="006BA6"/>
              </a:buClr>
              <a:defRPr>
                <a:solidFill>
                  <a:srgbClr val="53575A"/>
                </a:solidFill>
              </a:defRPr>
            </a:lvl5pPr>
            <a:lvl6pPr>
              <a:buClr>
                <a:srgbClr val="007FB5"/>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356124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336" y="685800"/>
            <a:ext cx="8522589" cy="778934"/>
          </a:xfrm>
        </p:spPr>
        <p:txBody>
          <a:bodyPr/>
          <a:lstStyle>
            <a:lvl1pPr>
              <a:defRPr baseline="0"/>
            </a:lvl1pPr>
          </a:lstStyle>
          <a:p>
            <a:r>
              <a:rPr lang="en-US" dirty="0"/>
              <a:t>Copy And Paste This Table From The Master Into</a:t>
            </a:r>
            <a:br>
              <a:rPr lang="en-US" dirty="0"/>
            </a:br>
            <a:r>
              <a:rPr lang="en-US" dirty="0"/>
              <a:t>Your Presentation </a:t>
            </a:r>
          </a:p>
        </p:txBody>
      </p:sp>
      <p:graphicFrame>
        <p:nvGraphicFramePr>
          <p:cNvPr id="3" name="Table 2"/>
          <p:cNvGraphicFramePr>
            <a:graphicFrameLocks noGrp="1"/>
          </p:cNvGraphicFramePr>
          <p:nvPr>
            <p:extLst>
              <p:ext uri="{D42A27DB-BD31-4B8C-83A1-F6EECF244321}">
                <p14:modId xmlns:p14="http://schemas.microsoft.com/office/powerpoint/2010/main" val="798768446"/>
              </p:ext>
            </p:extLst>
          </p:nvPr>
        </p:nvGraphicFramePr>
        <p:xfrm>
          <a:off x="402335" y="1464734"/>
          <a:ext cx="8522589" cy="4450080"/>
        </p:xfrm>
        <a:graphic>
          <a:graphicData uri="http://schemas.openxmlformats.org/drawingml/2006/table">
            <a:tbl>
              <a:tblPr firstRow="1" bandRow="1">
                <a:tableStyleId>{5C22544A-7EE6-4342-B048-85BDC9FD1C3A}</a:tableStyleId>
              </a:tblPr>
              <a:tblGrid>
                <a:gridCol w="2840863">
                  <a:extLst>
                    <a:ext uri="{9D8B030D-6E8A-4147-A177-3AD203B41FA5}">
                      <a16:colId xmlns:a16="http://schemas.microsoft.com/office/drawing/2014/main" val="20000"/>
                    </a:ext>
                  </a:extLst>
                </a:gridCol>
                <a:gridCol w="2840863">
                  <a:extLst>
                    <a:ext uri="{9D8B030D-6E8A-4147-A177-3AD203B41FA5}">
                      <a16:colId xmlns:a16="http://schemas.microsoft.com/office/drawing/2014/main" val="20001"/>
                    </a:ext>
                  </a:extLst>
                </a:gridCol>
                <a:gridCol w="2840863">
                  <a:extLst>
                    <a:ext uri="{9D8B030D-6E8A-4147-A177-3AD203B41FA5}">
                      <a16:colId xmlns:a16="http://schemas.microsoft.com/office/drawing/2014/main" val="20002"/>
                    </a:ext>
                  </a:extLst>
                </a:gridCol>
              </a:tblGrid>
              <a:tr h="370840">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600" dirty="0"/>
                        <a:t>Place Text Here</a:t>
                      </a:r>
                      <a:r>
                        <a:rPr lang="mr-IN" sz="1600" dirty="0"/>
                        <a:t>…</a:t>
                      </a:r>
                      <a:endParaRPr lang="en-US" sz="1600" dirty="0"/>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solidFill>
                      <a:srgbClr val="004B87"/>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Place Text Here</a:t>
                      </a:r>
                      <a:r>
                        <a:rPr lang="mr-IN" sz="1800" dirty="0"/>
                        <a:t>…</a:t>
                      </a:r>
                      <a:endParaRPr lang="en-US" sz="1800" dirty="0"/>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solidFill>
                      <a:srgbClr val="004B87"/>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Place Text Here</a:t>
                      </a:r>
                      <a:r>
                        <a:rPr lang="mr-IN" sz="1800" dirty="0"/>
                        <a:t>…</a:t>
                      </a:r>
                      <a:endParaRPr lang="en-US" sz="1800" dirty="0"/>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solidFill>
                      <a:srgbClr val="004B87"/>
                    </a:solidFill>
                  </a:tcPr>
                </a:tc>
                <a:extLst>
                  <a:ext uri="{0D108BD9-81ED-4DB2-BD59-A6C34878D82A}">
                    <a16:rowId xmlns:a16="http://schemas.microsoft.com/office/drawing/2014/main" val="10000"/>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10"/>
                  </a:ext>
                </a:extLst>
              </a:tr>
              <a:tr h="370840">
                <a:tc>
                  <a:txBody>
                    <a:bodyPr/>
                    <a:lstStyle/>
                    <a:p>
                      <a:r>
                        <a:rPr lang="en-US" sz="1200" dirty="0">
                          <a:solidFill>
                            <a:schemeClr val="tx1">
                              <a:lumMod val="65000"/>
                              <a:lumOff val="35000"/>
                            </a:schemeClr>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4"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graphicFrame>
        <p:nvGraphicFramePr>
          <p:cNvPr id="5" name="Table 4"/>
          <p:cNvGraphicFramePr>
            <a:graphicFrameLocks noGrp="1"/>
          </p:cNvGraphicFramePr>
          <p:nvPr userDrawn="1">
            <p:extLst>
              <p:ext uri="{D42A27DB-BD31-4B8C-83A1-F6EECF244321}">
                <p14:modId xmlns:p14="http://schemas.microsoft.com/office/powerpoint/2010/main" val="3701545352"/>
              </p:ext>
            </p:extLst>
          </p:nvPr>
        </p:nvGraphicFramePr>
        <p:xfrm>
          <a:off x="402335" y="1464734"/>
          <a:ext cx="8522589" cy="4450080"/>
        </p:xfrm>
        <a:graphic>
          <a:graphicData uri="http://schemas.openxmlformats.org/drawingml/2006/table">
            <a:tbl>
              <a:tblPr firstRow="1" bandRow="1">
                <a:tableStyleId>{5C22544A-7EE6-4342-B048-85BDC9FD1C3A}</a:tableStyleId>
              </a:tblPr>
              <a:tblGrid>
                <a:gridCol w="2840863">
                  <a:extLst>
                    <a:ext uri="{9D8B030D-6E8A-4147-A177-3AD203B41FA5}">
                      <a16:colId xmlns:a16="http://schemas.microsoft.com/office/drawing/2014/main" val="20000"/>
                    </a:ext>
                  </a:extLst>
                </a:gridCol>
                <a:gridCol w="2840863">
                  <a:extLst>
                    <a:ext uri="{9D8B030D-6E8A-4147-A177-3AD203B41FA5}">
                      <a16:colId xmlns:a16="http://schemas.microsoft.com/office/drawing/2014/main" val="20001"/>
                    </a:ext>
                  </a:extLst>
                </a:gridCol>
                <a:gridCol w="2840863">
                  <a:extLst>
                    <a:ext uri="{9D8B030D-6E8A-4147-A177-3AD203B41FA5}">
                      <a16:colId xmlns:a16="http://schemas.microsoft.com/office/drawing/2014/main" val="20002"/>
                    </a:ext>
                  </a:extLst>
                </a:gridCol>
              </a:tblGrid>
              <a:tr h="370840">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600" dirty="0"/>
                        <a:t>Place Text Here</a:t>
                      </a:r>
                      <a:r>
                        <a:rPr lang="mr-IN" sz="1600" dirty="0"/>
                        <a:t>…</a:t>
                      </a:r>
                      <a:endParaRPr lang="en-US" sz="1600" dirty="0"/>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solidFill>
                      <a:srgbClr val="004B87"/>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Place Text Here</a:t>
                      </a:r>
                      <a:r>
                        <a:rPr lang="mr-IN" sz="1800" dirty="0"/>
                        <a:t>…</a:t>
                      </a:r>
                      <a:endParaRPr lang="en-US" sz="1800" dirty="0"/>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solidFill>
                      <a:srgbClr val="004B87"/>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Place Text Here</a:t>
                      </a:r>
                      <a:r>
                        <a:rPr lang="mr-IN" sz="1800" dirty="0"/>
                        <a:t>…</a:t>
                      </a:r>
                      <a:endParaRPr lang="en-US" sz="1800" dirty="0"/>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solidFill>
                      <a:srgbClr val="004B87"/>
                    </a:solidFill>
                  </a:tcPr>
                </a:tc>
                <a:extLst>
                  <a:ext uri="{0D108BD9-81ED-4DB2-BD59-A6C34878D82A}">
                    <a16:rowId xmlns:a16="http://schemas.microsoft.com/office/drawing/2014/main" val="10000"/>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10"/>
                  </a:ext>
                </a:extLst>
              </a:tr>
              <a:tr h="370840">
                <a:tc>
                  <a:txBody>
                    <a:bodyPr/>
                    <a:lstStyle/>
                    <a:p>
                      <a:r>
                        <a:rPr lang="en-US" sz="1200" dirty="0">
                          <a:solidFill>
                            <a:srgbClr val="53575A"/>
                          </a:solidFill>
                        </a:rPr>
                        <a:t>xxx</a:t>
                      </a:r>
                    </a:p>
                  </a:txBody>
                  <a:tcPr marL="182880" marR="0" marT="0" marB="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mn-lt"/>
                          <a:ea typeface="+mn-ea"/>
                          <a:cs typeface="+mn-cs"/>
                        </a:rPr>
                        <a:t>xxx</a:t>
                      </a:r>
                    </a:p>
                  </a:txBody>
                  <a:tcPr marL="182880" anchor="ctr">
                    <a:lnL w="6350" cap="flat" cmpd="sng" algn="ctr">
                      <a:solidFill>
                        <a:srgbClr val="00B8E7"/>
                      </a:solidFill>
                      <a:prstDash val="solid"/>
                      <a:round/>
                      <a:headEnd type="none" w="med" len="med"/>
                      <a:tailEnd type="none" w="med" len="med"/>
                    </a:lnL>
                    <a:lnR w="6350" cap="flat" cmpd="sng" algn="ctr">
                      <a:solidFill>
                        <a:srgbClr val="00B8E7"/>
                      </a:solidFill>
                      <a:prstDash val="solid"/>
                      <a:round/>
                      <a:headEnd type="none" w="med" len="med"/>
                      <a:tailEnd type="none" w="med" len="med"/>
                    </a:lnR>
                    <a:lnT w="6350" cap="flat" cmpd="sng" algn="ctr">
                      <a:solidFill>
                        <a:srgbClr val="00B8E7"/>
                      </a:solidFill>
                      <a:prstDash val="solid"/>
                      <a:round/>
                      <a:headEnd type="none" w="med" len="med"/>
                      <a:tailEnd type="none" w="med" len="med"/>
                    </a:lnT>
                    <a:lnB w="6350" cap="flat" cmpd="sng" algn="ctr">
                      <a:solidFill>
                        <a:srgbClr val="00B8E7"/>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6" name="10-Point Star 5"/>
          <p:cNvSpPr/>
          <p:nvPr userDrawn="1"/>
        </p:nvSpPr>
        <p:spPr>
          <a:xfrm>
            <a:off x="402335" y="4720167"/>
            <a:ext cx="1769533" cy="1769533"/>
          </a:xfrm>
          <a:prstGeom prst="star10">
            <a:avLst>
              <a:gd name="adj" fmla="val 36052"/>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3575A"/>
                </a:solidFill>
              </a:rPr>
              <a:t>SAMPLE SLIDE</a:t>
            </a:r>
          </a:p>
        </p:txBody>
      </p:sp>
    </p:spTree>
    <p:extLst>
      <p:ext uri="{BB962C8B-B14F-4D97-AF65-F5344CB8AC3E}">
        <p14:creationId xmlns:p14="http://schemas.microsoft.com/office/powerpoint/2010/main" val="314067193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8C1AAA7-3584-431F-B171-B6E97BC46D50}" type="slidenum">
              <a:rPr lang="en-US" smtClean="0"/>
              <a:pPr/>
              <a:t>‹#›</a:t>
            </a:fld>
            <a:endParaRPr lang="en-US" dirty="0"/>
          </a:p>
        </p:txBody>
      </p:sp>
      <p:sp>
        <p:nvSpPr>
          <p:cNvPr id="8" name="Content Placeholder 7"/>
          <p:cNvSpPr>
            <a:spLocks noGrp="1"/>
          </p:cNvSpPr>
          <p:nvPr>
            <p:ph sz="quarter" idx="13"/>
          </p:nvPr>
        </p:nvSpPr>
        <p:spPr>
          <a:xfrm>
            <a:off x="621792" y="1362456"/>
            <a:ext cx="3886200" cy="4800600"/>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14"/>
          </p:nvPr>
        </p:nvSpPr>
        <p:spPr>
          <a:xfrm>
            <a:off x="4787900" y="1362456"/>
            <a:ext cx="3886200" cy="4800600"/>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2696294301"/>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3" name="Chart 2"/>
          <p:cNvGraphicFramePr/>
          <p:nvPr>
            <p:extLst>
              <p:ext uri="{D42A27DB-BD31-4B8C-83A1-F6EECF244321}">
                <p14:modId xmlns:p14="http://schemas.microsoft.com/office/powerpoint/2010/main" val="1282235326"/>
              </p:ext>
            </p:extLst>
          </p:nvPr>
        </p:nvGraphicFramePr>
        <p:xfrm>
          <a:off x="965199" y="1396999"/>
          <a:ext cx="7213601" cy="48090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graphicFrame>
        <p:nvGraphicFramePr>
          <p:cNvPr id="5" name="Chart 4"/>
          <p:cNvGraphicFramePr/>
          <p:nvPr userDrawn="1">
            <p:extLst>
              <p:ext uri="{D42A27DB-BD31-4B8C-83A1-F6EECF244321}">
                <p14:modId xmlns:p14="http://schemas.microsoft.com/office/powerpoint/2010/main" val="292558900"/>
              </p:ext>
            </p:extLst>
          </p:nvPr>
        </p:nvGraphicFramePr>
        <p:xfrm>
          <a:off x="965199" y="1396999"/>
          <a:ext cx="7213601" cy="4809067"/>
        </p:xfrm>
        <a:graphic>
          <a:graphicData uri="http://schemas.openxmlformats.org/drawingml/2006/chart">
            <c:chart xmlns:c="http://schemas.openxmlformats.org/drawingml/2006/chart" xmlns:r="http://schemas.openxmlformats.org/officeDocument/2006/relationships" r:id="rId3"/>
          </a:graphicData>
        </a:graphic>
      </p:graphicFrame>
      <p:sp>
        <p:nvSpPr>
          <p:cNvPr id="6" name="10-Point Star 5"/>
          <p:cNvSpPr/>
          <p:nvPr userDrawn="1"/>
        </p:nvSpPr>
        <p:spPr>
          <a:xfrm>
            <a:off x="402336" y="4720167"/>
            <a:ext cx="1769533" cy="1769533"/>
          </a:xfrm>
          <a:prstGeom prst="star10">
            <a:avLst>
              <a:gd name="adj" fmla="val 36052"/>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3575A"/>
                </a:solidFill>
              </a:rPr>
              <a:t>SAMPLE SLIDE</a:t>
            </a:r>
          </a:p>
        </p:txBody>
      </p:sp>
    </p:spTree>
    <p:extLst>
      <p:ext uri="{BB962C8B-B14F-4D97-AF65-F5344CB8AC3E}">
        <p14:creationId xmlns:p14="http://schemas.microsoft.com/office/powerpoint/2010/main" val="74249363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3" name="Chart 2"/>
          <p:cNvGraphicFramePr/>
          <p:nvPr>
            <p:extLst>
              <p:ext uri="{D42A27DB-BD31-4B8C-83A1-F6EECF244321}">
                <p14:modId xmlns:p14="http://schemas.microsoft.com/office/powerpoint/2010/main" val="1809901441"/>
              </p:ext>
            </p:extLst>
          </p:nvPr>
        </p:nvGraphicFramePr>
        <p:xfrm>
          <a:off x="960968" y="1396999"/>
          <a:ext cx="7226300" cy="481753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graphicFrame>
        <p:nvGraphicFramePr>
          <p:cNvPr id="5" name="Chart 4"/>
          <p:cNvGraphicFramePr/>
          <p:nvPr userDrawn="1">
            <p:extLst>
              <p:ext uri="{D42A27DB-BD31-4B8C-83A1-F6EECF244321}">
                <p14:modId xmlns:p14="http://schemas.microsoft.com/office/powerpoint/2010/main" val="1591331537"/>
              </p:ext>
            </p:extLst>
          </p:nvPr>
        </p:nvGraphicFramePr>
        <p:xfrm>
          <a:off x="960968" y="1396999"/>
          <a:ext cx="7226300" cy="4817533"/>
        </p:xfrm>
        <a:graphic>
          <a:graphicData uri="http://schemas.openxmlformats.org/drawingml/2006/chart">
            <c:chart xmlns:c="http://schemas.openxmlformats.org/drawingml/2006/chart" xmlns:r="http://schemas.openxmlformats.org/officeDocument/2006/relationships" r:id="rId3"/>
          </a:graphicData>
        </a:graphic>
      </p:graphicFrame>
      <p:sp>
        <p:nvSpPr>
          <p:cNvPr id="6" name="10-Point Star 5"/>
          <p:cNvSpPr/>
          <p:nvPr userDrawn="1"/>
        </p:nvSpPr>
        <p:spPr>
          <a:xfrm>
            <a:off x="402336" y="4720167"/>
            <a:ext cx="1769533" cy="1769533"/>
          </a:xfrm>
          <a:prstGeom prst="star10">
            <a:avLst>
              <a:gd name="adj" fmla="val 36052"/>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3575A"/>
                </a:solidFill>
              </a:rPr>
              <a:t>SAMPLE SLIDE</a:t>
            </a:r>
          </a:p>
        </p:txBody>
      </p:sp>
    </p:spTree>
    <p:extLst>
      <p:ext uri="{BB962C8B-B14F-4D97-AF65-F5344CB8AC3E}">
        <p14:creationId xmlns:p14="http://schemas.microsoft.com/office/powerpoint/2010/main" val="2435668201"/>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336" y="685800"/>
            <a:ext cx="8522589" cy="305637"/>
          </a:xfrm>
        </p:spPr>
        <p:txBody>
          <a:bodyPr/>
          <a:lstStyle/>
          <a:p>
            <a:r>
              <a:rPr lang="en-US" dirty="0"/>
              <a:t>Name Surname</a:t>
            </a:r>
          </a:p>
        </p:txBody>
      </p:sp>
      <p:sp>
        <p:nvSpPr>
          <p:cNvPr id="4" name="Text Placeholder 46"/>
          <p:cNvSpPr>
            <a:spLocks noGrp="1"/>
          </p:cNvSpPr>
          <p:nvPr>
            <p:ph type="body" sz="quarter" idx="22" hasCustomPrompt="1"/>
          </p:nvPr>
        </p:nvSpPr>
        <p:spPr>
          <a:xfrm>
            <a:off x="6035839" y="4998947"/>
            <a:ext cx="2214213" cy="184666"/>
          </a:xfrm>
        </p:spPr>
        <p:txBody>
          <a:bodyPr/>
          <a:lstStyle>
            <a:lvl1pPr marL="0" indent="0">
              <a:buNone/>
              <a:defRPr sz="1200">
                <a:solidFill>
                  <a:srgbClr val="53575A"/>
                </a:solidFill>
              </a:defRPr>
            </a:lvl1pPr>
          </a:lstStyle>
          <a:p>
            <a:pPr lvl="0"/>
            <a:r>
              <a:rPr lang="en-GB" dirty="0"/>
              <a:t>+X XXX XXX XXXX</a:t>
            </a:r>
          </a:p>
        </p:txBody>
      </p:sp>
      <p:sp>
        <p:nvSpPr>
          <p:cNvPr id="5" name="Text Placeholder 47"/>
          <p:cNvSpPr>
            <a:spLocks noGrp="1"/>
          </p:cNvSpPr>
          <p:nvPr>
            <p:ph type="body" sz="quarter" idx="23" hasCustomPrompt="1"/>
          </p:nvPr>
        </p:nvSpPr>
        <p:spPr>
          <a:xfrm>
            <a:off x="6035839" y="4165281"/>
            <a:ext cx="2214213" cy="184666"/>
          </a:xfrm>
        </p:spPr>
        <p:txBody>
          <a:bodyPr/>
          <a:lstStyle>
            <a:lvl1pPr marL="0" marR="0" indent="0" algn="l" defTabSz="914377" rtl="0" eaLnBrk="1" fontAlgn="auto" latinLnBrk="0" hangingPunct="1">
              <a:lnSpc>
                <a:spcPct val="100000"/>
              </a:lnSpc>
              <a:spcBef>
                <a:spcPts val="200"/>
              </a:spcBef>
              <a:spcAft>
                <a:spcPts val="0"/>
              </a:spcAft>
              <a:buClr>
                <a:srgbClr val="005F99"/>
              </a:buClr>
              <a:buSzTx/>
              <a:buFont typeface="Arial" pitchFamily="34" charset="0"/>
              <a:buNone/>
              <a:tabLst/>
              <a:defRPr sz="1200" baseline="0">
                <a:solidFill>
                  <a:srgbClr val="53575A"/>
                </a:solidFill>
              </a:defRPr>
            </a:lvl1pPr>
          </a:lstStyle>
          <a:p>
            <a:pPr lvl="0"/>
            <a:r>
              <a:rPr lang="en-GB" dirty="0"/>
              <a:t>+X XXX XXX XXXX</a:t>
            </a:r>
          </a:p>
          <a:p>
            <a:endParaRPr lang="en-GB" dirty="0"/>
          </a:p>
        </p:txBody>
      </p:sp>
      <p:sp>
        <p:nvSpPr>
          <p:cNvPr id="6" name="Text Placeholder 48"/>
          <p:cNvSpPr>
            <a:spLocks noGrp="1"/>
          </p:cNvSpPr>
          <p:nvPr>
            <p:ph type="body" sz="quarter" idx="24" hasCustomPrompt="1"/>
          </p:nvPr>
        </p:nvSpPr>
        <p:spPr>
          <a:xfrm>
            <a:off x="6035839" y="5735150"/>
            <a:ext cx="2214213" cy="184666"/>
          </a:xfrm>
        </p:spPr>
        <p:txBody>
          <a:bodyPr/>
          <a:lstStyle>
            <a:lvl1pPr marL="0" indent="0">
              <a:buNone/>
              <a:defRPr sz="1200">
                <a:solidFill>
                  <a:srgbClr val="53575A"/>
                </a:solidFill>
              </a:defRPr>
            </a:lvl1pPr>
          </a:lstStyle>
          <a:p>
            <a:r>
              <a:rPr lang="en-GB" dirty="0"/>
              <a:t>@XXXXXXX</a:t>
            </a:r>
          </a:p>
        </p:txBody>
      </p:sp>
      <p:sp>
        <p:nvSpPr>
          <p:cNvPr id="7" name="Text Placeholder 45"/>
          <p:cNvSpPr>
            <a:spLocks noGrp="1"/>
          </p:cNvSpPr>
          <p:nvPr>
            <p:ph type="body" sz="quarter" idx="21" hasCustomPrompt="1"/>
          </p:nvPr>
        </p:nvSpPr>
        <p:spPr>
          <a:xfrm>
            <a:off x="6035839" y="3384834"/>
            <a:ext cx="2268522" cy="184666"/>
          </a:xfrm>
        </p:spPr>
        <p:txBody>
          <a:bodyPr/>
          <a:lstStyle>
            <a:lvl1pPr marL="0" indent="0">
              <a:buFont typeface="Arial" charset="0"/>
              <a:buNone/>
              <a:defRPr sz="1200">
                <a:solidFill>
                  <a:srgbClr val="53575A"/>
                </a:solidFill>
              </a:defRPr>
            </a:lvl1pPr>
          </a:lstStyle>
          <a:p>
            <a:pPr lvl="0"/>
            <a:r>
              <a:rPr lang="en-GB" dirty="0" err="1"/>
              <a:t>Name@verisk.com</a:t>
            </a:r>
            <a:endParaRPr lang="en-GB" dirty="0"/>
          </a:p>
        </p:txBody>
      </p:sp>
      <p:sp>
        <p:nvSpPr>
          <p:cNvPr id="8" name="Freeform 153"/>
          <p:cNvSpPr>
            <a:spLocks/>
          </p:cNvSpPr>
          <p:nvPr/>
        </p:nvSpPr>
        <p:spPr bwMode="auto">
          <a:xfrm>
            <a:off x="6035839" y="5372494"/>
            <a:ext cx="360192" cy="294872"/>
          </a:xfrm>
          <a:custGeom>
            <a:avLst/>
            <a:gdLst>
              <a:gd name="T0" fmla="*/ 138 w 138"/>
              <a:gd name="T1" fmla="*/ 16 h 113"/>
              <a:gd name="T2" fmla="*/ 125 w 138"/>
              <a:gd name="T3" fmla="*/ 30 h 113"/>
              <a:gd name="T4" fmla="*/ 125 w 138"/>
              <a:gd name="T5" fmla="*/ 33 h 113"/>
              <a:gd name="T6" fmla="*/ 117 w 138"/>
              <a:gd name="T7" fmla="*/ 66 h 113"/>
              <a:gd name="T8" fmla="*/ 45 w 138"/>
              <a:gd name="T9" fmla="*/ 113 h 113"/>
              <a:gd name="T10" fmla="*/ 8 w 138"/>
              <a:gd name="T11" fmla="*/ 104 h 113"/>
              <a:gd name="T12" fmla="*/ 1 w 138"/>
              <a:gd name="T13" fmla="*/ 100 h 113"/>
              <a:gd name="T14" fmla="*/ 0 w 138"/>
              <a:gd name="T15" fmla="*/ 98 h 113"/>
              <a:gd name="T16" fmla="*/ 3 w 138"/>
              <a:gd name="T17" fmla="*/ 96 h 113"/>
              <a:gd name="T18" fmla="*/ 9 w 138"/>
              <a:gd name="T19" fmla="*/ 96 h 113"/>
              <a:gd name="T20" fmla="*/ 37 w 138"/>
              <a:gd name="T21" fmla="*/ 88 h 113"/>
              <a:gd name="T22" fmla="*/ 15 w 138"/>
              <a:gd name="T23" fmla="*/ 68 h 113"/>
              <a:gd name="T24" fmla="*/ 15 w 138"/>
              <a:gd name="T25" fmla="*/ 68 h 113"/>
              <a:gd name="T26" fmla="*/ 17 w 138"/>
              <a:gd name="T27" fmla="*/ 65 h 113"/>
              <a:gd name="T28" fmla="*/ 19 w 138"/>
              <a:gd name="T29" fmla="*/ 66 h 113"/>
              <a:gd name="T30" fmla="*/ 5 w 138"/>
              <a:gd name="T31" fmla="*/ 40 h 113"/>
              <a:gd name="T32" fmla="*/ 8 w 138"/>
              <a:gd name="T33" fmla="*/ 38 h 113"/>
              <a:gd name="T34" fmla="*/ 13 w 138"/>
              <a:gd name="T35" fmla="*/ 40 h 113"/>
              <a:gd name="T36" fmla="*/ 6 w 138"/>
              <a:gd name="T37" fmla="*/ 21 h 113"/>
              <a:gd name="T38" fmla="*/ 10 w 138"/>
              <a:gd name="T39" fmla="*/ 6 h 113"/>
              <a:gd name="T40" fmla="*/ 12 w 138"/>
              <a:gd name="T41" fmla="*/ 5 h 113"/>
              <a:gd name="T42" fmla="*/ 14 w 138"/>
              <a:gd name="T43" fmla="*/ 6 h 113"/>
              <a:gd name="T44" fmla="*/ 22 w 138"/>
              <a:gd name="T45" fmla="*/ 14 h 113"/>
              <a:gd name="T46" fmla="*/ 65 w 138"/>
              <a:gd name="T47" fmla="*/ 33 h 113"/>
              <a:gd name="T48" fmla="*/ 65 w 138"/>
              <a:gd name="T49" fmla="*/ 29 h 113"/>
              <a:gd name="T50" fmla="*/ 95 w 138"/>
              <a:gd name="T51" fmla="*/ 0 h 113"/>
              <a:gd name="T52" fmla="*/ 116 w 138"/>
              <a:gd name="T53" fmla="*/ 8 h 113"/>
              <a:gd name="T54" fmla="*/ 131 w 138"/>
              <a:gd name="T55" fmla="*/ 2 h 113"/>
              <a:gd name="T56" fmla="*/ 132 w 138"/>
              <a:gd name="T57" fmla="*/ 2 h 113"/>
              <a:gd name="T58" fmla="*/ 135 w 138"/>
              <a:gd name="T59" fmla="*/ 4 h 113"/>
              <a:gd name="T60" fmla="*/ 129 w 138"/>
              <a:gd name="T61" fmla="*/ 15 h 113"/>
              <a:gd name="T62" fmla="*/ 136 w 138"/>
              <a:gd name="T63" fmla="*/ 12 h 113"/>
              <a:gd name="T64" fmla="*/ 138 w 138"/>
              <a:gd name="T65" fmla="*/ 15 h 113"/>
              <a:gd name="T66" fmla="*/ 138 w 138"/>
              <a:gd name="T6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113">
                <a:moveTo>
                  <a:pt x="138" y="16"/>
                </a:moveTo>
                <a:cubicBezTo>
                  <a:pt x="135" y="21"/>
                  <a:pt x="130" y="26"/>
                  <a:pt x="125" y="30"/>
                </a:cubicBezTo>
                <a:cubicBezTo>
                  <a:pt x="125" y="33"/>
                  <a:pt x="125" y="33"/>
                  <a:pt x="125" y="33"/>
                </a:cubicBezTo>
                <a:cubicBezTo>
                  <a:pt x="125" y="44"/>
                  <a:pt x="122" y="56"/>
                  <a:pt x="117" y="66"/>
                </a:cubicBezTo>
                <a:cubicBezTo>
                  <a:pt x="104" y="96"/>
                  <a:pt x="77" y="113"/>
                  <a:pt x="45" y="113"/>
                </a:cubicBezTo>
                <a:cubicBezTo>
                  <a:pt x="32" y="113"/>
                  <a:pt x="19" y="110"/>
                  <a:pt x="8" y="104"/>
                </a:cubicBezTo>
                <a:cubicBezTo>
                  <a:pt x="6" y="103"/>
                  <a:pt x="3" y="101"/>
                  <a:pt x="1" y="100"/>
                </a:cubicBezTo>
                <a:cubicBezTo>
                  <a:pt x="1" y="100"/>
                  <a:pt x="0" y="99"/>
                  <a:pt x="0" y="98"/>
                </a:cubicBezTo>
                <a:cubicBezTo>
                  <a:pt x="0" y="97"/>
                  <a:pt x="1" y="96"/>
                  <a:pt x="3" y="96"/>
                </a:cubicBezTo>
                <a:cubicBezTo>
                  <a:pt x="5" y="96"/>
                  <a:pt x="7" y="96"/>
                  <a:pt x="9" y="96"/>
                </a:cubicBezTo>
                <a:cubicBezTo>
                  <a:pt x="19" y="96"/>
                  <a:pt x="28" y="93"/>
                  <a:pt x="37" y="88"/>
                </a:cubicBezTo>
                <a:cubicBezTo>
                  <a:pt x="27" y="86"/>
                  <a:pt x="18" y="78"/>
                  <a:pt x="15" y="68"/>
                </a:cubicBezTo>
                <a:cubicBezTo>
                  <a:pt x="15" y="68"/>
                  <a:pt x="15" y="68"/>
                  <a:pt x="15" y="68"/>
                </a:cubicBezTo>
                <a:cubicBezTo>
                  <a:pt x="15" y="67"/>
                  <a:pt x="16" y="65"/>
                  <a:pt x="17" y="65"/>
                </a:cubicBezTo>
                <a:cubicBezTo>
                  <a:pt x="18" y="65"/>
                  <a:pt x="19" y="66"/>
                  <a:pt x="19" y="66"/>
                </a:cubicBezTo>
                <a:cubicBezTo>
                  <a:pt x="11" y="60"/>
                  <a:pt x="5" y="51"/>
                  <a:pt x="5" y="40"/>
                </a:cubicBezTo>
                <a:cubicBezTo>
                  <a:pt x="5" y="39"/>
                  <a:pt x="6" y="38"/>
                  <a:pt x="8" y="38"/>
                </a:cubicBezTo>
                <a:cubicBezTo>
                  <a:pt x="9" y="38"/>
                  <a:pt x="11" y="39"/>
                  <a:pt x="13" y="40"/>
                </a:cubicBezTo>
                <a:cubicBezTo>
                  <a:pt x="8" y="34"/>
                  <a:pt x="6" y="28"/>
                  <a:pt x="6" y="21"/>
                </a:cubicBezTo>
                <a:cubicBezTo>
                  <a:pt x="6" y="16"/>
                  <a:pt x="7" y="10"/>
                  <a:pt x="10" y="6"/>
                </a:cubicBezTo>
                <a:cubicBezTo>
                  <a:pt x="10" y="5"/>
                  <a:pt x="11" y="5"/>
                  <a:pt x="12" y="5"/>
                </a:cubicBezTo>
                <a:cubicBezTo>
                  <a:pt x="13" y="5"/>
                  <a:pt x="13" y="5"/>
                  <a:pt x="14" y="6"/>
                </a:cubicBezTo>
                <a:cubicBezTo>
                  <a:pt x="16" y="8"/>
                  <a:pt x="19" y="11"/>
                  <a:pt x="22" y="14"/>
                </a:cubicBezTo>
                <a:cubicBezTo>
                  <a:pt x="34" y="25"/>
                  <a:pt x="49" y="32"/>
                  <a:pt x="65" y="33"/>
                </a:cubicBezTo>
                <a:cubicBezTo>
                  <a:pt x="65" y="32"/>
                  <a:pt x="65" y="31"/>
                  <a:pt x="65" y="29"/>
                </a:cubicBezTo>
                <a:cubicBezTo>
                  <a:pt x="65" y="13"/>
                  <a:pt x="79" y="0"/>
                  <a:pt x="95" y="0"/>
                </a:cubicBezTo>
                <a:cubicBezTo>
                  <a:pt x="103" y="0"/>
                  <a:pt x="110" y="3"/>
                  <a:pt x="116" y="8"/>
                </a:cubicBezTo>
                <a:cubicBezTo>
                  <a:pt x="121" y="7"/>
                  <a:pt x="126" y="5"/>
                  <a:pt x="131" y="2"/>
                </a:cubicBezTo>
                <a:cubicBezTo>
                  <a:pt x="131" y="2"/>
                  <a:pt x="132" y="2"/>
                  <a:pt x="132" y="2"/>
                </a:cubicBezTo>
                <a:cubicBezTo>
                  <a:pt x="134" y="2"/>
                  <a:pt x="135" y="3"/>
                  <a:pt x="135" y="4"/>
                </a:cubicBezTo>
                <a:cubicBezTo>
                  <a:pt x="135" y="7"/>
                  <a:pt x="131" y="13"/>
                  <a:pt x="129" y="15"/>
                </a:cubicBezTo>
                <a:cubicBezTo>
                  <a:pt x="130" y="15"/>
                  <a:pt x="135" y="12"/>
                  <a:pt x="136" y="12"/>
                </a:cubicBezTo>
                <a:cubicBezTo>
                  <a:pt x="137" y="12"/>
                  <a:pt x="138" y="14"/>
                  <a:pt x="138" y="15"/>
                </a:cubicBezTo>
                <a:cubicBezTo>
                  <a:pt x="138" y="15"/>
                  <a:pt x="138" y="16"/>
                  <a:pt x="138" y="16"/>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0" name="Text Placeholder 14"/>
          <p:cNvSpPr>
            <a:spLocks noGrp="1"/>
          </p:cNvSpPr>
          <p:nvPr>
            <p:ph type="body" sz="quarter" idx="10"/>
          </p:nvPr>
        </p:nvSpPr>
        <p:spPr>
          <a:xfrm>
            <a:off x="402336" y="1137395"/>
            <a:ext cx="4465332" cy="558000"/>
          </a:xfrm>
        </p:spPr>
        <p:txBody>
          <a:bodyPr/>
          <a:lstStyle>
            <a:lvl1pPr marL="0" indent="0">
              <a:buNone/>
              <a:defRPr>
                <a:solidFill>
                  <a:srgbClr val="00A9E0"/>
                </a:solidFill>
              </a:defRPr>
            </a:lvl1pPr>
          </a:lstStyle>
          <a:p>
            <a:pPr lvl="0"/>
            <a:r>
              <a:rPr lang="en-US"/>
              <a:t>Click to edit Master text styles</a:t>
            </a:r>
          </a:p>
        </p:txBody>
      </p:sp>
      <p:sp>
        <p:nvSpPr>
          <p:cNvPr id="11" name="Content Placeholder 13"/>
          <p:cNvSpPr>
            <a:spLocks noGrp="1"/>
          </p:cNvSpPr>
          <p:nvPr>
            <p:ph idx="1"/>
          </p:nvPr>
        </p:nvSpPr>
        <p:spPr>
          <a:xfrm>
            <a:off x="402336" y="1548000"/>
            <a:ext cx="4981313" cy="328691"/>
          </a:xfrm>
        </p:spPr>
        <p:txBody>
          <a:bodyPr/>
          <a:lstStyle>
            <a:lvl1pPr marL="0" indent="0">
              <a:buNone/>
              <a:defRPr b="1">
                <a:solidFill>
                  <a:srgbClr val="004B87"/>
                </a:solidFill>
              </a:defRPr>
            </a:lvl1pPr>
          </a:lstStyle>
          <a:p>
            <a:pPr lvl="0"/>
            <a:r>
              <a:rPr lang="en-US"/>
              <a:t>Click to edit Master text styles</a:t>
            </a:r>
          </a:p>
        </p:txBody>
      </p:sp>
      <p:sp>
        <p:nvSpPr>
          <p:cNvPr id="12" name="Content Placeholder 19"/>
          <p:cNvSpPr>
            <a:spLocks noGrp="1"/>
          </p:cNvSpPr>
          <p:nvPr>
            <p:ph idx="20"/>
          </p:nvPr>
        </p:nvSpPr>
        <p:spPr>
          <a:xfrm>
            <a:off x="402336" y="1908000"/>
            <a:ext cx="5188995" cy="4608000"/>
          </a:xfrm>
        </p:spPr>
        <p:txBody>
          <a:bodyPr/>
          <a:lstStyle/>
          <a:p>
            <a:pPr marL="0" lvl="0" indent="0">
              <a:buNone/>
            </a:pPr>
            <a:r>
              <a:rPr lang="en-US"/>
              <a:t>Click to edit Master text styles</a:t>
            </a:r>
          </a:p>
        </p:txBody>
      </p:sp>
      <p:sp>
        <p:nvSpPr>
          <p:cNvPr id="13" name="Text Placeholder 12"/>
          <p:cNvSpPr>
            <a:spLocks noGrp="1"/>
          </p:cNvSpPr>
          <p:nvPr>
            <p:ph type="body" sz="quarter" idx="11" hasCustomPrompt="1"/>
          </p:nvPr>
        </p:nvSpPr>
        <p:spPr>
          <a:xfrm>
            <a:off x="372356" y="100584"/>
            <a:ext cx="4965700" cy="238760"/>
          </a:xfrm>
        </p:spPr>
        <p:txBody>
          <a:bodyPr/>
          <a:lstStyle>
            <a:lvl1pPr marL="0" indent="0">
              <a:buNone/>
              <a:defRPr sz="1400" b="0">
                <a:solidFill>
                  <a:srgbClr val="00A9E0"/>
                </a:solidFill>
              </a:defRPr>
            </a:lvl1pPr>
          </a:lstStyle>
          <a:p>
            <a:pPr lvl="0"/>
            <a:r>
              <a:rPr lang="en-US" dirty="0"/>
              <a:t>Optional Section Header</a:t>
            </a:r>
          </a:p>
        </p:txBody>
      </p:sp>
      <p:sp>
        <p:nvSpPr>
          <p:cNvPr id="15" name="Freeform 46"/>
          <p:cNvSpPr>
            <a:spLocks noEditPoints="1"/>
          </p:cNvSpPr>
          <p:nvPr/>
        </p:nvSpPr>
        <p:spPr bwMode="auto">
          <a:xfrm>
            <a:off x="6035839" y="3681738"/>
            <a:ext cx="361243" cy="416308"/>
          </a:xfrm>
          <a:custGeom>
            <a:avLst/>
            <a:gdLst>
              <a:gd name="T0" fmla="*/ 104 w 322"/>
              <a:gd name="T1" fmla="*/ 261 h 371"/>
              <a:gd name="T2" fmla="*/ 96 w 322"/>
              <a:gd name="T3" fmla="*/ 250 h 371"/>
              <a:gd name="T4" fmla="*/ 81 w 322"/>
              <a:gd name="T5" fmla="*/ 244 h 371"/>
              <a:gd name="T6" fmla="*/ 21 w 322"/>
              <a:gd name="T7" fmla="*/ 296 h 371"/>
              <a:gd name="T8" fmla="*/ 21 w 322"/>
              <a:gd name="T9" fmla="*/ 310 h 371"/>
              <a:gd name="T10" fmla="*/ 30 w 322"/>
              <a:gd name="T11" fmla="*/ 322 h 371"/>
              <a:gd name="T12" fmla="*/ 62 w 322"/>
              <a:gd name="T13" fmla="*/ 346 h 371"/>
              <a:gd name="T14" fmla="*/ 95 w 322"/>
              <a:gd name="T15" fmla="*/ 353 h 371"/>
              <a:gd name="T16" fmla="*/ 110 w 322"/>
              <a:gd name="T17" fmla="*/ 347 h 371"/>
              <a:gd name="T18" fmla="*/ 224 w 322"/>
              <a:gd name="T19" fmla="*/ 240 h 371"/>
              <a:gd name="T20" fmla="*/ 303 w 322"/>
              <a:gd name="T21" fmla="*/ 105 h 371"/>
              <a:gd name="T22" fmla="*/ 306 w 322"/>
              <a:gd name="T23" fmla="*/ 88 h 371"/>
              <a:gd name="T24" fmla="*/ 294 w 322"/>
              <a:gd name="T25" fmla="*/ 56 h 371"/>
              <a:gd name="T26" fmla="*/ 264 w 322"/>
              <a:gd name="T27" fmla="*/ 27 h 371"/>
              <a:gd name="T28" fmla="*/ 252 w 322"/>
              <a:gd name="T29" fmla="*/ 21 h 371"/>
              <a:gd name="T30" fmla="*/ 239 w 322"/>
              <a:gd name="T31" fmla="*/ 23 h 371"/>
              <a:gd name="T32" fmla="*/ 201 w 322"/>
              <a:gd name="T33" fmla="*/ 93 h 371"/>
              <a:gd name="T34" fmla="*/ 201 w 322"/>
              <a:gd name="T35" fmla="*/ 99 h 371"/>
              <a:gd name="T36" fmla="*/ 210 w 322"/>
              <a:gd name="T37" fmla="*/ 108 h 371"/>
              <a:gd name="T38" fmla="*/ 221 w 322"/>
              <a:gd name="T39" fmla="*/ 115 h 371"/>
              <a:gd name="T40" fmla="*/ 239 w 322"/>
              <a:gd name="T41" fmla="*/ 149 h 371"/>
              <a:gd name="T42" fmla="*/ 202 w 322"/>
              <a:gd name="T43" fmla="*/ 220 h 371"/>
              <a:gd name="T44" fmla="*/ 141 w 322"/>
              <a:gd name="T45" fmla="*/ 272 h 371"/>
              <a:gd name="T46" fmla="*/ 121 w 322"/>
              <a:gd name="T47" fmla="*/ 273 h 371"/>
              <a:gd name="T48" fmla="*/ 104 w 322"/>
              <a:gd name="T49" fmla="*/ 261 h 371"/>
              <a:gd name="T50" fmla="*/ 116 w 322"/>
              <a:gd name="T51" fmla="*/ 251 h 371"/>
              <a:gd name="T52" fmla="*/ 134 w 322"/>
              <a:gd name="T53" fmla="*/ 257 h 371"/>
              <a:gd name="T54" fmla="*/ 189 w 322"/>
              <a:gd name="T55" fmla="*/ 210 h 371"/>
              <a:gd name="T56" fmla="*/ 223 w 322"/>
              <a:gd name="T57" fmla="*/ 146 h 371"/>
              <a:gd name="T58" fmla="*/ 214 w 322"/>
              <a:gd name="T59" fmla="*/ 129 h 371"/>
              <a:gd name="T60" fmla="*/ 202 w 322"/>
              <a:gd name="T61" fmla="*/ 122 h 371"/>
              <a:gd name="T62" fmla="*/ 187 w 322"/>
              <a:gd name="T63" fmla="*/ 106 h 371"/>
              <a:gd name="T64" fmla="*/ 187 w 322"/>
              <a:gd name="T65" fmla="*/ 86 h 371"/>
              <a:gd name="T66" fmla="*/ 225 w 322"/>
              <a:gd name="T67" fmla="*/ 16 h 371"/>
              <a:gd name="T68" fmla="*/ 259 w 322"/>
              <a:gd name="T69" fmla="*/ 7 h 371"/>
              <a:gd name="T70" fmla="*/ 272 w 322"/>
              <a:gd name="T71" fmla="*/ 13 h 371"/>
              <a:gd name="T72" fmla="*/ 307 w 322"/>
              <a:gd name="T73" fmla="*/ 47 h 371"/>
              <a:gd name="T74" fmla="*/ 322 w 322"/>
              <a:gd name="T75" fmla="*/ 88 h 371"/>
              <a:gd name="T76" fmla="*/ 318 w 322"/>
              <a:gd name="T77" fmla="*/ 111 h 371"/>
              <a:gd name="T78" fmla="*/ 236 w 322"/>
              <a:gd name="T79" fmla="*/ 250 h 371"/>
              <a:gd name="T80" fmla="*/ 119 w 322"/>
              <a:gd name="T81" fmla="*/ 360 h 371"/>
              <a:gd name="T82" fmla="*/ 98 w 322"/>
              <a:gd name="T83" fmla="*/ 368 h 371"/>
              <a:gd name="T84" fmla="*/ 56 w 322"/>
              <a:gd name="T85" fmla="*/ 361 h 371"/>
              <a:gd name="T86" fmla="*/ 17 w 322"/>
              <a:gd name="T87" fmla="*/ 331 h 371"/>
              <a:gd name="T88" fmla="*/ 8 w 322"/>
              <a:gd name="T89" fmla="*/ 320 h 371"/>
              <a:gd name="T90" fmla="*/ 11 w 322"/>
              <a:gd name="T91" fmla="*/ 284 h 371"/>
              <a:gd name="T92" fmla="*/ 71 w 322"/>
              <a:gd name="T93" fmla="*/ 231 h 371"/>
              <a:gd name="T94" fmla="*/ 107 w 322"/>
              <a:gd name="T95" fmla="*/ 239 h 371"/>
              <a:gd name="T96" fmla="*/ 116 w 322"/>
              <a:gd name="T97" fmla="*/ 25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371">
                <a:moveTo>
                  <a:pt x="104" y="261"/>
                </a:moveTo>
                <a:cubicBezTo>
                  <a:pt x="96" y="250"/>
                  <a:pt x="96" y="250"/>
                  <a:pt x="96" y="250"/>
                </a:cubicBezTo>
                <a:cubicBezTo>
                  <a:pt x="93" y="247"/>
                  <a:pt x="84" y="240"/>
                  <a:pt x="81" y="244"/>
                </a:cubicBezTo>
                <a:cubicBezTo>
                  <a:pt x="21" y="296"/>
                  <a:pt x="21" y="296"/>
                  <a:pt x="21" y="296"/>
                </a:cubicBezTo>
                <a:cubicBezTo>
                  <a:pt x="17" y="300"/>
                  <a:pt x="18" y="306"/>
                  <a:pt x="21" y="310"/>
                </a:cubicBezTo>
                <a:cubicBezTo>
                  <a:pt x="30" y="322"/>
                  <a:pt x="30" y="322"/>
                  <a:pt x="30" y="322"/>
                </a:cubicBezTo>
                <a:cubicBezTo>
                  <a:pt x="38" y="331"/>
                  <a:pt x="49" y="341"/>
                  <a:pt x="62" y="346"/>
                </a:cubicBezTo>
                <a:cubicBezTo>
                  <a:pt x="74" y="352"/>
                  <a:pt x="85" y="354"/>
                  <a:pt x="95" y="353"/>
                </a:cubicBezTo>
                <a:cubicBezTo>
                  <a:pt x="101" y="352"/>
                  <a:pt x="106" y="350"/>
                  <a:pt x="110" y="347"/>
                </a:cubicBezTo>
                <a:cubicBezTo>
                  <a:pt x="149" y="322"/>
                  <a:pt x="189" y="284"/>
                  <a:pt x="224" y="240"/>
                </a:cubicBezTo>
                <a:cubicBezTo>
                  <a:pt x="258" y="197"/>
                  <a:pt x="287" y="149"/>
                  <a:pt x="303" y="105"/>
                </a:cubicBezTo>
                <a:cubicBezTo>
                  <a:pt x="305" y="100"/>
                  <a:pt x="306" y="94"/>
                  <a:pt x="306" y="88"/>
                </a:cubicBezTo>
                <a:cubicBezTo>
                  <a:pt x="306" y="78"/>
                  <a:pt x="301" y="66"/>
                  <a:pt x="294" y="56"/>
                </a:cubicBezTo>
                <a:cubicBezTo>
                  <a:pt x="286" y="44"/>
                  <a:pt x="275" y="33"/>
                  <a:pt x="264" y="27"/>
                </a:cubicBezTo>
                <a:cubicBezTo>
                  <a:pt x="252" y="21"/>
                  <a:pt x="252" y="21"/>
                  <a:pt x="252" y="21"/>
                </a:cubicBezTo>
                <a:cubicBezTo>
                  <a:pt x="247" y="18"/>
                  <a:pt x="241" y="18"/>
                  <a:pt x="239" y="23"/>
                </a:cubicBezTo>
                <a:cubicBezTo>
                  <a:pt x="201" y="93"/>
                  <a:pt x="201" y="93"/>
                  <a:pt x="201" y="93"/>
                </a:cubicBezTo>
                <a:cubicBezTo>
                  <a:pt x="200" y="95"/>
                  <a:pt x="200" y="97"/>
                  <a:pt x="201" y="99"/>
                </a:cubicBezTo>
                <a:cubicBezTo>
                  <a:pt x="203" y="103"/>
                  <a:pt x="206" y="106"/>
                  <a:pt x="210" y="108"/>
                </a:cubicBezTo>
                <a:cubicBezTo>
                  <a:pt x="221" y="115"/>
                  <a:pt x="221" y="115"/>
                  <a:pt x="221" y="115"/>
                </a:cubicBezTo>
                <a:cubicBezTo>
                  <a:pt x="233" y="121"/>
                  <a:pt x="242" y="135"/>
                  <a:pt x="239" y="149"/>
                </a:cubicBezTo>
                <a:cubicBezTo>
                  <a:pt x="234" y="172"/>
                  <a:pt x="220" y="197"/>
                  <a:pt x="202" y="220"/>
                </a:cubicBezTo>
                <a:cubicBezTo>
                  <a:pt x="184" y="243"/>
                  <a:pt x="161" y="262"/>
                  <a:pt x="141" y="272"/>
                </a:cubicBezTo>
                <a:cubicBezTo>
                  <a:pt x="134" y="275"/>
                  <a:pt x="127" y="275"/>
                  <a:pt x="121" y="273"/>
                </a:cubicBezTo>
                <a:cubicBezTo>
                  <a:pt x="114" y="271"/>
                  <a:pt x="108" y="267"/>
                  <a:pt x="104" y="261"/>
                </a:cubicBezTo>
                <a:close/>
                <a:moveTo>
                  <a:pt x="116" y="251"/>
                </a:moveTo>
                <a:cubicBezTo>
                  <a:pt x="120" y="256"/>
                  <a:pt x="128" y="260"/>
                  <a:pt x="134" y="257"/>
                </a:cubicBezTo>
                <a:cubicBezTo>
                  <a:pt x="152" y="249"/>
                  <a:pt x="173" y="231"/>
                  <a:pt x="189" y="210"/>
                </a:cubicBezTo>
                <a:cubicBezTo>
                  <a:pt x="206" y="189"/>
                  <a:pt x="219" y="166"/>
                  <a:pt x="223" y="146"/>
                </a:cubicBezTo>
                <a:cubicBezTo>
                  <a:pt x="224" y="139"/>
                  <a:pt x="220" y="132"/>
                  <a:pt x="214" y="129"/>
                </a:cubicBezTo>
                <a:cubicBezTo>
                  <a:pt x="202" y="122"/>
                  <a:pt x="202" y="122"/>
                  <a:pt x="202" y="122"/>
                </a:cubicBezTo>
                <a:cubicBezTo>
                  <a:pt x="196" y="119"/>
                  <a:pt x="190" y="113"/>
                  <a:pt x="187" y="106"/>
                </a:cubicBezTo>
                <a:cubicBezTo>
                  <a:pt x="184" y="100"/>
                  <a:pt x="183" y="93"/>
                  <a:pt x="187" y="86"/>
                </a:cubicBezTo>
                <a:cubicBezTo>
                  <a:pt x="225" y="16"/>
                  <a:pt x="225" y="16"/>
                  <a:pt x="225" y="16"/>
                </a:cubicBezTo>
                <a:cubicBezTo>
                  <a:pt x="232" y="3"/>
                  <a:pt x="246" y="0"/>
                  <a:pt x="259" y="7"/>
                </a:cubicBezTo>
                <a:cubicBezTo>
                  <a:pt x="272" y="13"/>
                  <a:pt x="272" y="13"/>
                  <a:pt x="272" y="13"/>
                </a:cubicBezTo>
                <a:cubicBezTo>
                  <a:pt x="285" y="21"/>
                  <a:pt x="298" y="33"/>
                  <a:pt x="307" y="47"/>
                </a:cubicBezTo>
                <a:cubicBezTo>
                  <a:pt x="316" y="60"/>
                  <a:pt x="322" y="74"/>
                  <a:pt x="322" y="88"/>
                </a:cubicBezTo>
                <a:cubicBezTo>
                  <a:pt x="322" y="96"/>
                  <a:pt x="321" y="103"/>
                  <a:pt x="318" y="111"/>
                </a:cubicBezTo>
                <a:cubicBezTo>
                  <a:pt x="302" y="156"/>
                  <a:pt x="272" y="206"/>
                  <a:pt x="236" y="250"/>
                </a:cubicBezTo>
                <a:cubicBezTo>
                  <a:pt x="201" y="295"/>
                  <a:pt x="159" y="335"/>
                  <a:pt x="119" y="360"/>
                </a:cubicBezTo>
                <a:cubicBezTo>
                  <a:pt x="113" y="364"/>
                  <a:pt x="106" y="367"/>
                  <a:pt x="98" y="368"/>
                </a:cubicBezTo>
                <a:cubicBezTo>
                  <a:pt x="85" y="371"/>
                  <a:pt x="70" y="367"/>
                  <a:pt x="56" y="361"/>
                </a:cubicBezTo>
                <a:cubicBezTo>
                  <a:pt x="41" y="354"/>
                  <a:pt x="27" y="343"/>
                  <a:pt x="17" y="331"/>
                </a:cubicBezTo>
                <a:cubicBezTo>
                  <a:pt x="8" y="320"/>
                  <a:pt x="8" y="320"/>
                  <a:pt x="8" y="320"/>
                </a:cubicBezTo>
                <a:cubicBezTo>
                  <a:pt x="0" y="309"/>
                  <a:pt x="0" y="293"/>
                  <a:pt x="11" y="284"/>
                </a:cubicBezTo>
                <a:cubicBezTo>
                  <a:pt x="16" y="279"/>
                  <a:pt x="71" y="231"/>
                  <a:pt x="71" y="231"/>
                </a:cubicBezTo>
                <a:cubicBezTo>
                  <a:pt x="82" y="222"/>
                  <a:pt x="99" y="229"/>
                  <a:pt x="107" y="239"/>
                </a:cubicBezTo>
                <a:cubicBezTo>
                  <a:pt x="110" y="243"/>
                  <a:pt x="113" y="247"/>
                  <a:pt x="116" y="2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6" name="Freeform 47"/>
          <p:cNvSpPr>
            <a:spLocks noEditPoints="1"/>
          </p:cNvSpPr>
          <p:nvPr/>
        </p:nvSpPr>
        <p:spPr bwMode="auto">
          <a:xfrm>
            <a:off x="6035839" y="4495793"/>
            <a:ext cx="305517" cy="449739"/>
          </a:xfrm>
          <a:custGeom>
            <a:avLst/>
            <a:gdLst>
              <a:gd name="T0" fmla="*/ 120 w 288"/>
              <a:gd name="T1" fmla="*/ 48 h 424"/>
              <a:gd name="T2" fmla="*/ 112 w 288"/>
              <a:gd name="T3" fmla="*/ 40 h 424"/>
              <a:gd name="T4" fmla="*/ 120 w 288"/>
              <a:gd name="T5" fmla="*/ 32 h 424"/>
              <a:gd name="T6" fmla="*/ 168 w 288"/>
              <a:gd name="T7" fmla="*/ 32 h 424"/>
              <a:gd name="T8" fmla="*/ 176 w 288"/>
              <a:gd name="T9" fmla="*/ 40 h 424"/>
              <a:gd name="T10" fmla="*/ 168 w 288"/>
              <a:gd name="T11" fmla="*/ 48 h 424"/>
              <a:gd name="T12" fmla="*/ 120 w 288"/>
              <a:gd name="T13" fmla="*/ 48 h 424"/>
              <a:gd name="T14" fmla="*/ 144 w 288"/>
              <a:gd name="T15" fmla="*/ 352 h 424"/>
              <a:gd name="T16" fmla="*/ 168 w 288"/>
              <a:gd name="T17" fmla="*/ 376 h 424"/>
              <a:gd name="T18" fmla="*/ 144 w 288"/>
              <a:gd name="T19" fmla="*/ 400 h 424"/>
              <a:gd name="T20" fmla="*/ 120 w 288"/>
              <a:gd name="T21" fmla="*/ 376 h 424"/>
              <a:gd name="T22" fmla="*/ 144 w 288"/>
              <a:gd name="T23" fmla="*/ 352 h 424"/>
              <a:gd name="T24" fmla="*/ 144 w 288"/>
              <a:gd name="T25" fmla="*/ 368 h 424"/>
              <a:gd name="T26" fmla="*/ 136 w 288"/>
              <a:gd name="T27" fmla="*/ 376 h 424"/>
              <a:gd name="T28" fmla="*/ 144 w 288"/>
              <a:gd name="T29" fmla="*/ 384 h 424"/>
              <a:gd name="T30" fmla="*/ 152 w 288"/>
              <a:gd name="T31" fmla="*/ 376 h 424"/>
              <a:gd name="T32" fmla="*/ 144 w 288"/>
              <a:gd name="T33" fmla="*/ 368 h 424"/>
              <a:gd name="T34" fmla="*/ 256 w 288"/>
              <a:gd name="T35" fmla="*/ 64 h 424"/>
              <a:gd name="T36" fmla="*/ 256 w 288"/>
              <a:gd name="T37" fmla="*/ 344 h 424"/>
              <a:gd name="T38" fmla="*/ 32 w 288"/>
              <a:gd name="T39" fmla="*/ 344 h 424"/>
              <a:gd name="T40" fmla="*/ 32 w 288"/>
              <a:gd name="T41" fmla="*/ 64 h 424"/>
              <a:gd name="T42" fmla="*/ 256 w 288"/>
              <a:gd name="T43" fmla="*/ 64 h 424"/>
              <a:gd name="T44" fmla="*/ 240 w 288"/>
              <a:gd name="T45" fmla="*/ 80 h 424"/>
              <a:gd name="T46" fmla="*/ 48 w 288"/>
              <a:gd name="T47" fmla="*/ 80 h 424"/>
              <a:gd name="T48" fmla="*/ 48 w 288"/>
              <a:gd name="T49" fmla="*/ 328 h 424"/>
              <a:gd name="T50" fmla="*/ 240 w 288"/>
              <a:gd name="T51" fmla="*/ 328 h 424"/>
              <a:gd name="T52" fmla="*/ 240 w 288"/>
              <a:gd name="T53" fmla="*/ 80 h 424"/>
              <a:gd name="T54" fmla="*/ 40 w 288"/>
              <a:gd name="T55" fmla="*/ 0 h 424"/>
              <a:gd name="T56" fmla="*/ 248 w 288"/>
              <a:gd name="T57" fmla="*/ 0 h 424"/>
              <a:gd name="T58" fmla="*/ 288 w 288"/>
              <a:gd name="T59" fmla="*/ 40 h 424"/>
              <a:gd name="T60" fmla="*/ 288 w 288"/>
              <a:gd name="T61" fmla="*/ 384 h 424"/>
              <a:gd name="T62" fmla="*/ 248 w 288"/>
              <a:gd name="T63" fmla="*/ 424 h 424"/>
              <a:gd name="T64" fmla="*/ 40 w 288"/>
              <a:gd name="T65" fmla="*/ 424 h 424"/>
              <a:gd name="T66" fmla="*/ 0 w 288"/>
              <a:gd name="T67" fmla="*/ 384 h 424"/>
              <a:gd name="T68" fmla="*/ 0 w 288"/>
              <a:gd name="T69" fmla="*/ 40 h 424"/>
              <a:gd name="T70" fmla="*/ 40 w 288"/>
              <a:gd name="T71" fmla="*/ 0 h 424"/>
              <a:gd name="T72" fmla="*/ 248 w 288"/>
              <a:gd name="T73" fmla="*/ 16 h 424"/>
              <a:gd name="T74" fmla="*/ 40 w 288"/>
              <a:gd name="T75" fmla="*/ 16 h 424"/>
              <a:gd name="T76" fmla="*/ 16 w 288"/>
              <a:gd name="T77" fmla="*/ 40 h 424"/>
              <a:gd name="T78" fmla="*/ 16 w 288"/>
              <a:gd name="T79" fmla="*/ 384 h 424"/>
              <a:gd name="T80" fmla="*/ 40 w 288"/>
              <a:gd name="T81" fmla="*/ 408 h 424"/>
              <a:gd name="T82" fmla="*/ 248 w 288"/>
              <a:gd name="T83" fmla="*/ 408 h 424"/>
              <a:gd name="T84" fmla="*/ 272 w 288"/>
              <a:gd name="T85" fmla="*/ 384 h 424"/>
              <a:gd name="T86" fmla="*/ 272 w 288"/>
              <a:gd name="T87" fmla="*/ 40 h 424"/>
              <a:gd name="T88" fmla="*/ 248 w 288"/>
              <a:gd name="T89" fmla="*/ 1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 h="424">
                <a:moveTo>
                  <a:pt x="120" y="48"/>
                </a:moveTo>
                <a:cubicBezTo>
                  <a:pt x="116" y="48"/>
                  <a:pt x="112" y="44"/>
                  <a:pt x="112" y="40"/>
                </a:cubicBezTo>
                <a:cubicBezTo>
                  <a:pt x="112" y="36"/>
                  <a:pt x="116" y="32"/>
                  <a:pt x="120" y="32"/>
                </a:cubicBezTo>
                <a:cubicBezTo>
                  <a:pt x="168" y="32"/>
                  <a:pt x="168" y="32"/>
                  <a:pt x="168" y="32"/>
                </a:cubicBezTo>
                <a:cubicBezTo>
                  <a:pt x="172" y="32"/>
                  <a:pt x="176" y="36"/>
                  <a:pt x="176" y="40"/>
                </a:cubicBezTo>
                <a:cubicBezTo>
                  <a:pt x="176" y="44"/>
                  <a:pt x="172" y="48"/>
                  <a:pt x="168" y="48"/>
                </a:cubicBezTo>
                <a:lnTo>
                  <a:pt x="120" y="48"/>
                </a:lnTo>
                <a:close/>
                <a:moveTo>
                  <a:pt x="144" y="352"/>
                </a:moveTo>
                <a:cubicBezTo>
                  <a:pt x="157" y="352"/>
                  <a:pt x="168" y="363"/>
                  <a:pt x="168" y="376"/>
                </a:cubicBezTo>
                <a:cubicBezTo>
                  <a:pt x="168" y="389"/>
                  <a:pt x="157" y="400"/>
                  <a:pt x="144" y="400"/>
                </a:cubicBezTo>
                <a:cubicBezTo>
                  <a:pt x="131" y="400"/>
                  <a:pt x="120" y="389"/>
                  <a:pt x="120" y="376"/>
                </a:cubicBezTo>
                <a:cubicBezTo>
                  <a:pt x="120" y="363"/>
                  <a:pt x="131" y="352"/>
                  <a:pt x="144" y="352"/>
                </a:cubicBezTo>
                <a:close/>
                <a:moveTo>
                  <a:pt x="144" y="368"/>
                </a:moveTo>
                <a:cubicBezTo>
                  <a:pt x="140" y="368"/>
                  <a:pt x="136" y="371"/>
                  <a:pt x="136" y="376"/>
                </a:cubicBezTo>
                <a:cubicBezTo>
                  <a:pt x="136" y="380"/>
                  <a:pt x="140" y="384"/>
                  <a:pt x="144" y="384"/>
                </a:cubicBezTo>
                <a:cubicBezTo>
                  <a:pt x="149" y="384"/>
                  <a:pt x="152" y="380"/>
                  <a:pt x="152" y="376"/>
                </a:cubicBezTo>
                <a:cubicBezTo>
                  <a:pt x="152" y="371"/>
                  <a:pt x="149" y="368"/>
                  <a:pt x="144" y="368"/>
                </a:cubicBezTo>
                <a:close/>
                <a:moveTo>
                  <a:pt x="256" y="64"/>
                </a:moveTo>
                <a:cubicBezTo>
                  <a:pt x="256" y="344"/>
                  <a:pt x="256" y="344"/>
                  <a:pt x="256" y="344"/>
                </a:cubicBezTo>
                <a:cubicBezTo>
                  <a:pt x="32" y="344"/>
                  <a:pt x="32" y="344"/>
                  <a:pt x="32" y="344"/>
                </a:cubicBezTo>
                <a:cubicBezTo>
                  <a:pt x="32" y="64"/>
                  <a:pt x="32" y="64"/>
                  <a:pt x="32" y="64"/>
                </a:cubicBezTo>
                <a:lnTo>
                  <a:pt x="256" y="64"/>
                </a:lnTo>
                <a:close/>
                <a:moveTo>
                  <a:pt x="240" y="80"/>
                </a:moveTo>
                <a:cubicBezTo>
                  <a:pt x="48" y="80"/>
                  <a:pt x="48" y="80"/>
                  <a:pt x="48" y="80"/>
                </a:cubicBezTo>
                <a:cubicBezTo>
                  <a:pt x="48" y="328"/>
                  <a:pt x="48" y="328"/>
                  <a:pt x="48" y="328"/>
                </a:cubicBezTo>
                <a:cubicBezTo>
                  <a:pt x="240" y="328"/>
                  <a:pt x="240" y="328"/>
                  <a:pt x="240" y="328"/>
                </a:cubicBezTo>
                <a:lnTo>
                  <a:pt x="240" y="80"/>
                </a:lnTo>
                <a:close/>
                <a:moveTo>
                  <a:pt x="40" y="0"/>
                </a:moveTo>
                <a:cubicBezTo>
                  <a:pt x="248" y="0"/>
                  <a:pt x="248" y="0"/>
                  <a:pt x="248" y="0"/>
                </a:cubicBezTo>
                <a:cubicBezTo>
                  <a:pt x="270" y="0"/>
                  <a:pt x="288" y="18"/>
                  <a:pt x="288" y="40"/>
                </a:cubicBezTo>
                <a:cubicBezTo>
                  <a:pt x="288" y="384"/>
                  <a:pt x="288" y="384"/>
                  <a:pt x="288" y="384"/>
                </a:cubicBezTo>
                <a:cubicBezTo>
                  <a:pt x="288" y="406"/>
                  <a:pt x="270" y="424"/>
                  <a:pt x="248" y="424"/>
                </a:cubicBezTo>
                <a:cubicBezTo>
                  <a:pt x="40" y="424"/>
                  <a:pt x="40" y="424"/>
                  <a:pt x="40" y="424"/>
                </a:cubicBezTo>
                <a:cubicBezTo>
                  <a:pt x="18" y="424"/>
                  <a:pt x="0" y="406"/>
                  <a:pt x="0" y="384"/>
                </a:cubicBezTo>
                <a:cubicBezTo>
                  <a:pt x="0" y="40"/>
                  <a:pt x="0" y="40"/>
                  <a:pt x="0" y="40"/>
                </a:cubicBezTo>
                <a:cubicBezTo>
                  <a:pt x="0" y="18"/>
                  <a:pt x="18" y="0"/>
                  <a:pt x="40" y="0"/>
                </a:cubicBezTo>
                <a:close/>
                <a:moveTo>
                  <a:pt x="248" y="16"/>
                </a:moveTo>
                <a:cubicBezTo>
                  <a:pt x="40" y="16"/>
                  <a:pt x="40" y="16"/>
                  <a:pt x="40" y="16"/>
                </a:cubicBezTo>
                <a:cubicBezTo>
                  <a:pt x="27" y="16"/>
                  <a:pt x="16" y="27"/>
                  <a:pt x="16" y="40"/>
                </a:cubicBezTo>
                <a:cubicBezTo>
                  <a:pt x="16" y="384"/>
                  <a:pt x="16" y="384"/>
                  <a:pt x="16" y="384"/>
                </a:cubicBezTo>
                <a:cubicBezTo>
                  <a:pt x="16" y="397"/>
                  <a:pt x="27" y="408"/>
                  <a:pt x="40" y="408"/>
                </a:cubicBezTo>
                <a:cubicBezTo>
                  <a:pt x="248" y="408"/>
                  <a:pt x="248" y="408"/>
                  <a:pt x="248" y="408"/>
                </a:cubicBezTo>
                <a:cubicBezTo>
                  <a:pt x="261" y="408"/>
                  <a:pt x="272" y="397"/>
                  <a:pt x="272" y="384"/>
                </a:cubicBezTo>
                <a:cubicBezTo>
                  <a:pt x="272" y="40"/>
                  <a:pt x="272" y="40"/>
                  <a:pt x="272" y="40"/>
                </a:cubicBezTo>
                <a:cubicBezTo>
                  <a:pt x="272" y="27"/>
                  <a:pt x="261" y="16"/>
                  <a:pt x="248" y="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7" name="Freeform 41"/>
          <p:cNvSpPr>
            <a:spLocks noEditPoints="1"/>
          </p:cNvSpPr>
          <p:nvPr/>
        </p:nvSpPr>
        <p:spPr bwMode="auto">
          <a:xfrm>
            <a:off x="6035839" y="3035274"/>
            <a:ext cx="430836" cy="282105"/>
          </a:xfrm>
          <a:custGeom>
            <a:avLst/>
            <a:gdLst>
              <a:gd name="T0" fmla="*/ 392 w 416"/>
              <a:gd name="T1" fmla="*/ 256 h 272"/>
              <a:gd name="T2" fmla="*/ 256 w 416"/>
              <a:gd name="T3" fmla="*/ 162 h 272"/>
              <a:gd name="T4" fmla="*/ 228 w 416"/>
              <a:gd name="T5" fmla="*/ 185 h 272"/>
              <a:gd name="T6" fmla="*/ 188 w 416"/>
              <a:gd name="T7" fmla="*/ 185 h 272"/>
              <a:gd name="T8" fmla="*/ 159 w 416"/>
              <a:gd name="T9" fmla="*/ 162 h 272"/>
              <a:gd name="T10" fmla="*/ 24 w 416"/>
              <a:gd name="T11" fmla="*/ 256 h 272"/>
              <a:gd name="T12" fmla="*/ 392 w 416"/>
              <a:gd name="T13" fmla="*/ 256 h 272"/>
              <a:gd name="T14" fmla="*/ 16 w 416"/>
              <a:gd name="T15" fmla="*/ 242 h 272"/>
              <a:gd name="T16" fmla="*/ 146 w 416"/>
              <a:gd name="T17" fmla="*/ 152 h 272"/>
              <a:gd name="T18" fmla="*/ 16 w 416"/>
              <a:gd name="T19" fmla="*/ 46 h 272"/>
              <a:gd name="T20" fmla="*/ 16 w 416"/>
              <a:gd name="T21" fmla="*/ 242 h 272"/>
              <a:gd name="T22" fmla="*/ 16 w 416"/>
              <a:gd name="T23" fmla="*/ 16 h 272"/>
              <a:gd name="T24" fmla="*/ 16 w 416"/>
              <a:gd name="T25" fmla="*/ 23 h 272"/>
              <a:gd name="T26" fmla="*/ 18 w 416"/>
              <a:gd name="T27" fmla="*/ 28 h 272"/>
              <a:gd name="T28" fmla="*/ 198 w 416"/>
              <a:gd name="T29" fmla="*/ 172 h 272"/>
              <a:gd name="T30" fmla="*/ 218 w 416"/>
              <a:gd name="T31" fmla="*/ 172 h 272"/>
              <a:gd name="T32" fmla="*/ 397 w 416"/>
              <a:gd name="T33" fmla="*/ 28 h 272"/>
              <a:gd name="T34" fmla="*/ 400 w 416"/>
              <a:gd name="T35" fmla="*/ 24 h 272"/>
              <a:gd name="T36" fmla="*/ 400 w 416"/>
              <a:gd name="T37" fmla="*/ 16 h 272"/>
              <a:gd name="T38" fmla="*/ 16 w 416"/>
              <a:gd name="T39" fmla="*/ 16 h 272"/>
              <a:gd name="T40" fmla="*/ 416 w 416"/>
              <a:gd name="T41" fmla="*/ 272 h 272"/>
              <a:gd name="T42" fmla="*/ 0 w 416"/>
              <a:gd name="T43" fmla="*/ 272 h 272"/>
              <a:gd name="T44" fmla="*/ 0 w 416"/>
              <a:gd name="T45" fmla="*/ 0 h 272"/>
              <a:gd name="T46" fmla="*/ 416 w 416"/>
              <a:gd name="T47" fmla="*/ 0 h 272"/>
              <a:gd name="T48" fmla="*/ 416 w 416"/>
              <a:gd name="T49" fmla="*/ 272 h 272"/>
              <a:gd name="T50" fmla="*/ 400 w 416"/>
              <a:gd name="T51" fmla="*/ 46 h 272"/>
              <a:gd name="T52" fmla="*/ 269 w 416"/>
              <a:gd name="T53" fmla="*/ 152 h 272"/>
              <a:gd name="T54" fmla="*/ 400 w 416"/>
              <a:gd name="T55" fmla="*/ 242 h 272"/>
              <a:gd name="T56" fmla="*/ 400 w 416"/>
              <a:gd name="T57"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272">
                <a:moveTo>
                  <a:pt x="392" y="256"/>
                </a:moveTo>
                <a:cubicBezTo>
                  <a:pt x="256" y="162"/>
                  <a:pt x="256" y="162"/>
                  <a:pt x="256" y="162"/>
                </a:cubicBezTo>
                <a:cubicBezTo>
                  <a:pt x="228" y="185"/>
                  <a:pt x="228" y="185"/>
                  <a:pt x="228" y="185"/>
                </a:cubicBezTo>
                <a:cubicBezTo>
                  <a:pt x="216" y="194"/>
                  <a:pt x="200" y="194"/>
                  <a:pt x="188" y="185"/>
                </a:cubicBezTo>
                <a:cubicBezTo>
                  <a:pt x="159" y="162"/>
                  <a:pt x="159" y="162"/>
                  <a:pt x="159" y="162"/>
                </a:cubicBezTo>
                <a:cubicBezTo>
                  <a:pt x="24" y="256"/>
                  <a:pt x="24" y="256"/>
                  <a:pt x="24" y="256"/>
                </a:cubicBezTo>
                <a:lnTo>
                  <a:pt x="392" y="256"/>
                </a:lnTo>
                <a:close/>
                <a:moveTo>
                  <a:pt x="16" y="242"/>
                </a:moveTo>
                <a:cubicBezTo>
                  <a:pt x="146" y="152"/>
                  <a:pt x="146" y="152"/>
                  <a:pt x="146" y="152"/>
                </a:cubicBezTo>
                <a:cubicBezTo>
                  <a:pt x="16" y="46"/>
                  <a:pt x="16" y="46"/>
                  <a:pt x="16" y="46"/>
                </a:cubicBezTo>
                <a:lnTo>
                  <a:pt x="16" y="242"/>
                </a:lnTo>
                <a:close/>
                <a:moveTo>
                  <a:pt x="16" y="16"/>
                </a:moveTo>
                <a:cubicBezTo>
                  <a:pt x="16" y="23"/>
                  <a:pt x="16" y="23"/>
                  <a:pt x="16" y="23"/>
                </a:cubicBezTo>
                <a:cubicBezTo>
                  <a:pt x="16" y="25"/>
                  <a:pt x="16" y="26"/>
                  <a:pt x="18" y="28"/>
                </a:cubicBezTo>
                <a:cubicBezTo>
                  <a:pt x="198" y="172"/>
                  <a:pt x="198" y="172"/>
                  <a:pt x="198" y="172"/>
                </a:cubicBezTo>
                <a:cubicBezTo>
                  <a:pt x="204" y="177"/>
                  <a:pt x="212" y="177"/>
                  <a:pt x="218" y="172"/>
                </a:cubicBezTo>
                <a:cubicBezTo>
                  <a:pt x="397" y="28"/>
                  <a:pt x="397" y="28"/>
                  <a:pt x="397" y="28"/>
                </a:cubicBezTo>
                <a:cubicBezTo>
                  <a:pt x="398" y="27"/>
                  <a:pt x="399" y="26"/>
                  <a:pt x="400" y="24"/>
                </a:cubicBezTo>
                <a:cubicBezTo>
                  <a:pt x="400" y="16"/>
                  <a:pt x="400" y="16"/>
                  <a:pt x="400" y="16"/>
                </a:cubicBezTo>
                <a:lnTo>
                  <a:pt x="16" y="16"/>
                </a:lnTo>
                <a:close/>
                <a:moveTo>
                  <a:pt x="416" y="272"/>
                </a:moveTo>
                <a:cubicBezTo>
                  <a:pt x="0" y="272"/>
                  <a:pt x="0" y="272"/>
                  <a:pt x="0" y="272"/>
                </a:cubicBezTo>
                <a:cubicBezTo>
                  <a:pt x="0" y="0"/>
                  <a:pt x="0" y="0"/>
                  <a:pt x="0" y="0"/>
                </a:cubicBezTo>
                <a:cubicBezTo>
                  <a:pt x="416" y="0"/>
                  <a:pt x="416" y="0"/>
                  <a:pt x="416" y="0"/>
                </a:cubicBezTo>
                <a:cubicBezTo>
                  <a:pt x="416" y="91"/>
                  <a:pt x="416" y="181"/>
                  <a:pt x="416" y="272"/>
                </a:cubicBezTo>
                <a:close/>
                <a:moveTo>
                  <a:pt x="400" y="46"/>
                </a:moveTo>
                <a:cubicBezTo>
                  <a:pt x="269" y="152"/>
                  <a:pt x="269" y="152"/>
                  <a:pt x="269" y="152"/>
                </a:cubicBezTo>
                <a:cubicBezTo>
                  <a:pt x="400" y="242"/>
                  <a:pt x="400" y="242"/>
                  <a:pt x="400" y="242"/>
                </a:cubicBezTo>
                <a:lnTo>
                  <a:pt x="400" y="4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pic>
        <p:nvPicPr>
          <p:cNvPr id="18" name="Content Placeholder 2"/>
          <p:cNvPicPr>
            <a:picLocks noChangeAspect="1"/>
          </p:cNvPicPr>
          <p:nvPr/>
        </p:nvPicPr>
        <p:blipFill rotWithShape="1">
          <a:blip r:embed="rId2" cstate="print">
            <a:extLst>
              <a:ext uri="{28A0092B-C50C-407E-A947-70E740481C1C}">
                <a14:useLocalDpi xmlns:a14="http://schemas.microsoft.com/office/drawing/2010/main"/>
              </a:ext>
            </a:extLst>
          </a:blip>
          <a:srcRect t="-619"/>
          <a:stretch/>
        </p:blipFill>
        <p:spPr>
          <a:xfrm>
            <a:off x="6025300" y="1542974"/>
            <a:ext cx="1144800" cy="1144800"/>
          </a:xfrm>
          <a:prstGeom prst="ellipse">
            <a:avLst/>
          </a:prstGeom>
          <a:ln w="19050" cap="rnd">
            <a:solidFill>
              <a:srgbClr val="007FB5"/>
            </a:solidFill>
          </a:ln>
          <a:effectLst/>
          <a:scene3d>
            <a:camera prst="orthographicFront"/>
            <a:lightRig rig="contrasting" dir="t">
              <a:rot lat="0" lon="0" rev="3000000"/>
            </a:lightRig>
          </a:scene3d>
          <a:sp3d>
            <a:contourClr>
              <a:srgbClr val="333333"/>
            </a:contourClr>
          </a:sp3d>
        </p:spPr>
      </p:pic>
      <p:sp>
        <p:nvSpPr>
          <p:cNvPr id="19" name="Freeform 153"/>
          <p:cNvSpPr>
            <a:spLocks/>
          </p:cNvSpPr>
          <p:nvPr userDrawn="1"/>
        </p:nvSpPr>
        <p:spPr bwMode="auto">
          <a:xfrm>
            <a:off x="6035839" y="5372494"/>
            <a:ext cx="360192" cy="294872"/>
          </a:xfrm>
          <a:custGeom>
            <a:avLst/>
            <a:gdLst>
              <a:gd name="T0" fmla="*/ 138 w 138"/>
              <a:gd name="T1" fmla="*/ 16 h 113"/>
              <a:gd name="T2" fmla="*/ 125 w 138"/>
              <a:gd name="T3" fmla="*/ 30 h 113"/>
              <a:gd name="T4" fmla="*/ 125 w 138"/>
              <a:gd name="T5" fmla="*/ 33 h 113"/>
              <a:gd name="T6" fmla="*/ 117 w 138"/>
              <a:gd name="T7" fmla="*/ 66 h 113"/>
              <a:gd name="T8" fmla="*/ 45 w 138"/>
              <a:gd name="T9" fmla="*/ 113 h 113"/>
              <a:gd name="T10" fmla="*/ 8 w 138"/>
              <a:gd name="T11" fmla="*/ 104 h 113"/>
              <a:gd name="T12" fmla="*/ 1 w 138"/>
              <a:gd name="T13" fmla="*/ 100 h 113"/>
              <a:gd name="T14" fmla="*/ 0 w 138"/>
              <a:gd name="T15" fmla="*/ 98 h 113"/>
              <a:gd name="T16" fmla="*/ 3 w 138"/>
              <a:gd name="T17" fmla="*/ 96 h 113"/>
              <a:gd name="T18" fmla="*/ 9 w 138"/>
              <a:gd name="T19" fmla="*/ 96 h 113"/>
              <a:gd name="T20" fmla="*/ 37 w 138"/>
              <a:gd name="T21" fmla="*/ 88 h 113"/>
              <a:gd name="T22" fmla="*/ 15 w 138"/>
              <a:gd name="T23" fmla="*/ 68 h 113"/>
              <a:gd name="T24" fmla="*/ 15 w 138"/>
              <a:gd name="T25" fmla="*/ 68 h 113"/>
              <a:gd name="T26" fmla="*/ 17 w 138"/>
              <a:gd name="T27" fmla="*/ 65 h 113"/>
              <a:gd name="T28" fmla="*/ 19 w 138"/>
              <a:gd name="T29" fmla="*/ 66 h 113"/>
              <a:gd name="T30" fmla="*/ 5 w 138"/>
              <a:gd name="T31" fmla="*/ 40 h 113"/>
              <a:gd name="T32" fmla="*/ 8 w 138"/>
              <a:gd name="T33" fmla="*/ 38 h 113"/>
              <a:gd name="T34" fmla="*/ 13 w 138"/>
              <a:gd name="T35" fmla="*/ 40 h 113"/>
              <a:gd name="T36" fmla="*/ 6 w 138"/>
              <a:gd name="T37" fmla="*/ 21 h 113"/>
              <a:gd name="T38" fmla="*/ 10 w 138"/>
              <a:gd name="T39" fmla="*/ 6 h 113"/>
              <a:gd name="T40" fmla="*/ 12 w 138"/>
              <a:gd name="T41" fmla="*/ 5 h 113"/>
              <a:gd name="T42" fmla="*/ 14 w 138"/>
              <a:gd name="T43" fmla="*/ 6 h 113"/>
              <a:gd name="T44" fmla="*/ 22 w 138"/>
              <a:gd name="T45" fmla="*/ 14 h 113"/>
              <a:gd name="T46" fmla="*/ 65 w 138"/>
              <a:gd name="T47" fmla="*/ 33 h 113"/>
              <a:gd name="T48" fmla="*/ 65 w 138"/>
              <a:gd name="T49" fmla="*/ 29 h 113"/>
              <a:gd name="T50" fmla="*/ 95 w 138"/>
              <a:gd name="T51" fmla="*/ 0 h 113"/>
              <a:gd name="T52" fmla="*/ 116 w 138"/>
              <a:gd name="T53" fmla="*/ 8 h 113"/>
              <a:gd name="T54" fmla="*/ 131 w 138"/>
              <a:gd name="T55" fmla="*/ 2 h 113"/>
              <a:gd name="T56" fmla="*/ 132 w 138"/>
              <a:gd name="T57" fmla="*/ 2 h 113"/>
              <a:gd name="T58" fmla="*/ 135 w 138"/>
              <a:gd name="T59" fmla="*/ 4 h 113"/>
              <a:gd name="T60" fmla="*/ 129 w 138"/>
              <a:gd name="T61" fmla="*/ 15 h 113"/>
              <a:gd name="T62" fmla="*/ 136 w 138"/>
              <a:gd name="T63" fmla="*/ 12 h 113"/>
              <a:gd name="T64" fmla="*/ 138 w 138"/>
              <a:gd name="T65" fmla="*/ 15 h 113"/>
              <a:gd name="T66" fmla="*/ 138 w 138"/>
              <a:gd name="T6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113">
                <a:moveTo>
                  <a:pt x="138" y="16"/>
                </a:moveTo>
                <a:cubicBezTo>
                  <a:pt x="135" y="21"/>
                  <a:pt x="130" y="26"/>
                  <a:pt x="125" y="30"/>
                </a:cubicBezTo>
                <a:cubicBezTo>
                  <a:pt x="125" y="33"/>
                  <a:pt x="125" y="33"/>
                  <a:pt x="125" y="33"/>
                </a:cubicBezTo>
                <a:cubicBezTo>
                  <a:pt x="125" y="44"/>
                  <a:pt x="122" y="56"/>
                  <a:pt x="117" y="66"/>
                </a:cubicBezTo>
                <a:cubicBezTo>
                  <a:pt x="104" y="96"/>
                  <a:pt x="77" y="113"/>
                  <a:pt x="45" y="113"/>
                </a:cubicBezTo>
                <a:cubicBezTo>
                  <a:pt x="32" y="113"/>
                  <a:pt x="19" y="110"/>
                  <a:pt x="8" y="104"/>
                </a:cubicBezTo>
                <a:cubicBezTo>
                  <a:pt x="6" y="103"/>
                  <a:pt x="3" y="101"/>
                  <a:pt x="1" y="100"/>
                </a:cubicBezTo>
                <a:cubicBezTo>
                  <a:pt x="1" y="100"/>
                  <a:pt x="0" y="99"/>
                  <a:pt x="0" y="98"/>
                </a:cubicBezTo>
                <a:cubicBezTo>
                  <a:pt x="0" y="97"/>
                  <a:pt x="1" y="96"/>
                  <a:pt x="3" y="96"/>
                </a:cubicBezTo>
                <a:cubicBezTo>
                  <a:pt x="5" y="96"/>
                  <a:pt x="7" y="96"/>
                  <a:pt x="9" y="96"/>
                </a:cubicBezTo>
                <a:cubicBezTo>
                  <a:pt x="19" y="96"/>
                  <a:pt x="28" y="93"/>
                  <a:pt x="37" y="88"/>
                </a:cubicBezTo>
                <a:cubicBezTo>
                  <a:pt x="27" y="86"/>
                  <a:pt x="18" y="78"/>
                  <a:pt x="15" y="68"/>
                </a:cubicBezTo>
                <a:cubicBezTo>
                  <a:pt x="15" y="68"/>
                  <a:pt x="15" y="68"/>
                  <a:pt x="15" y="68"/>
                </a:cubicBezTo>
                <a:cubicBezTo>
                  <a:pt x="15" y="67"/>
                  <a:pt x="16" y="65"/>
                  <a:pt x="17" y="65"/>
                </a:cubicBezTo>
                <a:cubicBezTo>
                  <a:pt x="18" y="65"/>
                  <a:pt x="19" y="66"/>
                  <a:pt x="19" y="66"/>
                </a:cubicBezTo>
                <a:cubicBezTo>
                  <a:pt x="11" y="60"/>
                  <a:pt x="5" y="51"/>
                  <a:pt x="5" y="40"/>
                </a:cubicBezTo>
                <a:cubicBezTo>
                  <a:pt x="5" y="39"/>
                  <a:pt x="6" y="38"/>
                  <a:pt x="8" y="38"/>
                </a:cubicBezTo>
                <a:cubicBezTo>
                  <a:pt x="9" y="38"/>
                  <a:pt x="11" y="39"/>
                  <a:pt x="13" y="40"/>
                </a:cubicBezTo>
                <a:cubicBezTo>
                  <a:pt x="8" y="34"/>
                  <a:pt x="6" y="28"/>
                  <a:pt x="6" y="21"/>
                </a:cubicBezTo>
                <a:cubicBezTo>
                  <a:pt x="6" y="16"/>
                  <a:pt x="7" y="10"/>
                  <a:pt x="10" y="6"/>
                </a:cubicBezTo>
                <a:cubicBezTo>
                  <a:pt x="10" y="5"/>
                  <a:pt x="11" y="5"/>
                  <a:pt x="12" y="5"/>
                </a:cubicBezTo>
                <a:cubicBezTo>
                  <a:pt x="13" y="5"/>
                  <a:pt x="13" y="5"/>
                  <a:pt x="14" y="6"/>
                </a:cubicBezTo>
                <a:cubicBezTo>
                  <a:pt x="16" y="8"/>
                  <a:pt x="19" y="11"/>
                  <a:pt x="22" y="14"/>
                </a:cubicBezTo>
                <a:cubicBezTo>
                  <a:pt x="34" y="25"/>
                  <a:pt x="49" y="32"/>
                  <a:pt x="65" y="33"/>
                </a:cubicBezTo>
                <a:cubicBezTo>
                  <a:pt x="65" y="32"/>
                  <a:pt x="65" y="31"/>
                  <a:pt x="65" y="29"/>
                </a:cubicBezTo>
                <a:cubicBezTo>
                  <a:pt x="65" y="13"/>
                  <a:pt x="79" y="0"/>
                  <a:pt x="95" y="0"/>
                </a:cubicBezTo>
                <a:cubicBezTo>
                  <a:pt x="103" y="0"/>
                  <a:pt x="110" y="3"/>
                  <a:pt x="116" y="8"/>
                </a:cubicBezTo>
                <a:cubicBezTo>
                  <a:pt x="121" y="7"/>
                  <a:pt x="126" y="5"/>
                  <a:pt x="131" y="2"/>
                </a:cubicBezTo>
                <a:cubicBezTo>
                  <a:pt x="131" y="2"/>
                  <a:pt x="132" y="2"/>
                  <a:pt x="132" y="2"/>
                </a:cubicBezTo>
                <a:cubicBezTo>
                  <a:pt x="134" y="2"/>
                  <a:pt x="135" y="3"/>
                  <a:pt x="135" y="4"/>
                </a:cubicBezTo>
                <a:cubicBezTo>
                  <a:pt x="135" y="7"/>
                  <a:pt x="131" y="13"/>
                  <a:pt x="129" y="15"/>
                </a:cubicBezTo>
                <a:cubicBezTo>
                  <a:pt x="130" y="15"/>
                  <a:pt x="135" y="12"/>
                  <a:pt x="136" y="12"/>
                </a:cubicBezTo>
                <a:cubicBezTo>
                  <a:pt x="137" y="12"/>
                  <a:pt x="138" y="14"/>
                  <a:pt x="138" y="15"/>
                </a:cubicBezTo>
                <a:cubicBezTo>
                  <a:pt x="138" y="15"/>
                  <a:pt x="138" y="16"/>
                  <a:pt x="138" y="16"/>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0" name="Freeform 46"/>
          <p:cNvSpPr>
            <a:spLocks noEditPoints="1"/>
          </p:cNvSpPr>
          <p:nvPr userDrawn="1"/>
        </p:nvSpPr>
        <p:spPr bwMode="auto">
          <a:xfrm>
            <a:off x="6035839" y="3681738"/>
            <a:ext cx="361243" cy="416308"/>
          </a:xfrm>
          <a:custGeom>
            <a:avLst/>
            <a:gdLst>
              <a:gd name="T0" fmla="*/ 104 w 322"/>
              <a:gd name="T1" fmla="*/ 261 h 371"/>
              <a:gd name="T2" fmla="*/ 96 w 322"/>
              <a:gd name="T3" fmla="*/ 250 h 371"/>
              <a:gd name="T4" fmla="*/ 81 w 322"/>
              <a:gd name="T5" fmla="*/ 244 h 371"/>
              <a:gd name="T6" fmla="*/ 21 w 322"/>
              <a:gd name="T7" fmla="*/ 296 h 371"/>
              <a:gd name="T8" fmla="*/ 21 w 322"/>
              <a:gd name="T9" fmla="*/ 310 h 371"/>
              <a:gd name="T10" fmla="*/ 30 w 322"/>
              <a:gd name="T11" fmla="*/ 322 h 371"/>
              <a:gd name="T12" fmla="*/ 62 w 322"/>
              <a:gd name="T13" fmla="*/ 346 h 371"/>
              <a:gd name="T14" fmla="*/ 95 w 322"/>
              <a:gd name="T15" fmla="*/ 353 h 371"/>
              <a:gd name="T16" fmla="*/ 110 w 322"/>
              <a:gd name="T17" fmla="*/ 347 h 371"/>
              <a:gd name="T18" fmla="*/ 224 w 322"/>
              <a:gd name="T19" fmla="*/ 240 h 371"/>
              <a:gd name="T20" fmla="*/ 303 w 322"/>
              <a:gd name="T21" fmla="*/ 105 h 371"/>
              <a:gd name="T22" fmla="*/ 306 w 322"/>
              <a:gd name="T23" fmla="*/ 88 h 371"/>
              <a:gd name="T24" fmla="*/ 294 w 322"/>
              <a:gd name="T25" fmla="*/ 56 h 371"/>
              <a:gd name="T26" fmla="*/ 264 w 322"/>
              <a:gd name="T27" fmla="*/ 27 h 371"/>
              <a:gd name="T28" fmla="*/ 252 w 322"/>
              <a:gd name="T29" fmla="*/ 21 h 371"/>
              <a:gd name="T30" fmla="*/ 239 w 322"/>
              <a:gd name="T31" fmla="*/ 23 h 371"/>
              <a:gd name="T32" fmla="*/ 201 w 322"/>
              <a:gd name="T33" fmla="*/ 93 h 371"/>
              <a:gd name="T34" fmla="*/ 201 w 322"/>
              <a:gd name="T35" fmla="*/ 99 h 371"/>
              <a:gd name="T36" fmla="*/ 210 w 322"/>
              <a:gd name="T37" fmla="*/ 108 h 371"/>
              <a:gd name="T38" fmla="*/ 221 w 322"/>
              <a:gd name="T39" fmla="*/ 115 h 371"/>
              <a:gd name="T40" fmla="*/ 239 w 322"/>
              <a:gd name="T41" fmla="*/ 149 h 371"/>
              <a:gd name="T42" fmla="*/ 202 w 322"/>
              <a:gd name="T43" fmla="*/ 220 h 371"/>
              <a:gd name="T44" fmla="*/ 141 w 322"/>
              <a:gd name="T45" fmla="*/ 272 h 371"/>
              <a:gd name="T46" fmla="*/ 121 w 322"/>
              <a:gd name="T47" fmla="*/ 273 h 371"/>
              <a:gd name="T48" fmla="*/ 104 w 322"/>
              <a:gd name="T49" fmla="*/ 261 h 371"/>
              <a:gd name="T50" fmla="*/ 116 w 322"/>
              <a:gd name="T51" fmla="*/ 251 h 371"/>
              <a:gd name="T52" fmla="*/ 134 w 322"/>
              <a:gd name="T53" fmla="*/ 257 h 371"/>
              <a:gd name="T54" fmla="*/ 189 w 322"/>
              <a:gd name="T55" fmla="*/ 210 h 371"/>
              <a:gd name="T56" fmla="*/ 223 w 322"/>
              <a:gd name="T57" fmla="*/ 146 h 371"/>
              <a:gd name="T58" fmla="*/ 214 w 322"/>
              <a:gd name="T59" fmla="*/ 129 h 371"/>
              <a:gd name="T60" fmla="*/ 202 w 322"/>
              <a:gd name="T61" fmla="*/ 122 h 371"/>
              <a:gd name="T62" fmla="*/ 187 w 322"/>
              <a:gd name="T63" fmla="*/ 106 h 371"/>
              <a:gd name="T64" fmla="*/ 187 w 322"/>
              <a:gd name="T65" fmla="*/ 86 h 371"/>
              <a:gd name="T66" fmla="*/ 225 w 322"/>
              <a:gd name="T67" fmla="*/ 16 h 371"/>
              <a:gd name="T68" fmla="*/ 259 w 322"/>
              <a:gd name="T69" fmla="*/ 7 h 371"/>
              <a:gd name="T70" fmla="*/ 272 w 322"/>
              <a:gd name="T71" fmla="*/ 13 h 371"/>
              <a:gd name="T72" fmla="*/ 307 w 322"/>
              <a:gd name="T73" fmla="*/ 47 h 371"/>
              <a:gd name="T74" fmla="*/ 322 w 322"/>
              <a:gd name="T75" fmla="*/ 88 h 371"/>
              <a:gd name="T76" fmla="*/ 318 w 322"/>
              <a:gd name="T77" fmla="*/ 111 h 371"/>
              <a:gd name="T78" fmla="*/ 236 w 322"/>
              <a:gd name="T79" fmla="*/ 250 h 371"/>
              <a:gd name="T80" fmla="*/ 119 w 322"/>
              <a:gd name="T81" fmla="*/ 360 h 371"/>
              <a:gd name="T82" fmla="*/ 98 w 322"/>
              <a:gd name="T83" fmla="*/ 368 h 371"/>
              <a:gd name="T84" fmla="*/ 56 w 322"/>
              <a:gd name="T85" fmla="*/ 361 h 371"/>
              <a:gd name="T86" fmla="*/ 17 w 322"/>
              <a:gd name="T87" fmla="*/ 331 h 371"/>
              <a:gd name="T88" fmla="*/ 8 w 322"/>
              <a:gd name="T89" fmla="*/ 320 h 371"/>
              <a:gd name="T90" fmla="*/ 11 w 322"/>
              <a:gd name="T91" fmla="*/ 284 h 371"/>
              <a:gd name="T92" fmla="*/ 71 w 322"/>
              <a:gd name="T93" fmla="*/ 231 h 371"/>
              <a:gd name="T94" fmla="*/ 107 w 322"/>
              <a:gd name="T95" fmla="*/ 239 h 371"/>
              <a:gd name="T96" fmla="*/ 116 w 322"/>
              <a:gd name="T97" fmla="*/ 25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371">
                <a:moveTo>
                  <a:pt x="104" y="261"/>
                </a:moveTo>
                <a:cubicBezTo>
                  <a:pt x="96" y="250"/>
                  <a:pt x="96" y="250"/>
                  <a:pt x="96" y="250"/>
                </a:cubicBezTo>
                <a:cubicBezTo>
                  <a:pt x="93" y="247"/>
                  <a:pt x="84" y="240"/>
                  <a:pt x="81" y="244"/>
                </a:cubicBezTo>
                <a:cubicBezTo>
                  <a:pt x="21" y="296"/>
                  <a:pt x="21" y="296"/>
                  <a:pt x="21" y="296"/>
                </a:cubicBezTo>
                <a:cubicBezTo>
                  <a:pt x="17" y="300"/>
                  <a:pt x="18" y="306"/>
                  <a:pt x="21" y="310"/>
                </a:cubicBezTo>
                <a:cubicBezTo>
                  <a:pt x="30" y="322"/>
                  <a:pt x="30" y="322"/>
                  <a:pt x="30" y="322"/>
                </a:cubicBezTo>
                <a:cubicBezTo>
                  <a:pt x="38" y="331"/>
                  <a:pt x="49" y="341"/>
                  <a:pt x="62" y="346"/>
                </a:cubicBezTo>
                <a:cubicBezTo>
                  <a:pt x="74" y="352"/>
                  <a:pt x="85" y="354"/>
                  <a:pt x="95" y="353"/>
                </a:cubicBezTo>
                <a:cubicBezTo>
                  <a:pt x="101" y="352"/>
                  <a:pt x="106" y="350"/>
                  <a:pt x="110" y="347"/>
                </a:cubicBezTo>
                <a:cubicBezTo>
                  <a:pt x="149" y="322"/>
                  <a:pt x="189" y="284"/>
                  <a:pt x="224" y="240"/>
                </a:cubicBezTo>
                <a:cubicBezTo>
                  <a:pt x="258" y="197"/>
                  <a:pt x="287" y="149"/>
                  <a:pt x="303" y="105"/>
                </a:cubicBezTo>
                <a:cubicBezTo>
                  <a:pt x="305" y="100"/>
                  <a:pt x="306" y="94"/>
                  <a:pt x="306" y="88"/>
                </a:cubicBezTo>
                <a:cubicBezTo>
                  <a:pt x="306" y="78"/>
                  <a:pt x="301" y="66"/>
                  <a:pt x="294" y="56"/>
                </a:cubicBezTo>
                <a:cubicBezTo>
                  <a:pt x="286" y="44"/>
                  <a:pt x="275" y="33"/>
                  <a:pt x="264" y="27"/>
                </a:cubicBezTo>
                <a:cubicBezTo>
                  <a:pt x="252" y="21"/>
                  <a:pt x="252" y="21"/>
                  <a:pt x="252" y="21"/>
                </a:cubicBezTo>
                <a:cubicBezTo>
                  <a:pt x="247" y="18"/>
                  <a:pt x="241" y="18"/>
                  <a:pt x="239" y="23"/>
                </a:cubicBezTo>
                <a:cubicBezTo>
                  <a:pt x="201" y="93"/>
                  <a:pt x="201" y="93"/>
                  <a:pt x="201" y="93"/>
                </a:cubicBezTo>
                <a:cubicBezTo>
                  <a:pt x="200" y="95"/>
                  <a:pt x="200" y="97"/>
                  <a:pt x="201" y="99"/>
                </a:cubicBezTo>
                <a:cubicBezTo>
                  <a:pt x="203" y="103"/>
                  <a:pt x="206" y="106"/>
                  <a:pt x="210" y="108"/>
                </a:cubicBezTo>
                <a:cubicBezTo>
                  <a:pt x="221" y="115"/>
                  <a:pt x="221" y="115"/>
                  <a:pt x="221" y="115"/>
                </a:cubicBezTo>
                <a:cubicBezTo>
                  <a:pt x="233" y="121"/>
                  <a:pt x="242" y="135"/>
                  <a:pt x="239" y="149"/>
                </a:cubicBezTo>
                <a:cubicBezTo>
                  <a:pt x="234" y="172"/>
                  <a:pt x="220" y="197"/>
                  <a:pt x="202" y="220"/>
                </a:cubicBezTo>
                <a:cubicBezTo>
                  <a:pt x="184" y="243"/>
                  <a:pt x="161" y="262"/>
                  <a:pt x="141" y="272"/>
                </a:cubicBezTo>
                <a:cubicBezTo>
                  <a:pt x="134" y="275"/>
                  <a:pt x="127" y="275"/>
                  <a:pt x="121" y="273"/>
                </a:cubicBezTo>
                <a:cubicBezTo>
                  <a:pt x="114" y="271"/>
                  <a:pt x="108" y="267"/>
                  <a:pt x="104" y="261"/>
                </a:cubicBezTo>
                <a:close/>
                <a:moveTo>
                  <a:pt x="116" y="251"/>
                </a:moveTo>
                <a:cubicBezTo>
                  <a:pt x="120" y="256"/>
                  <a:pt x="128" y="260"/>
                  <a:pt x="134" y="257"/>
                </a:cubicBezTo>
                <a:cubicBezTo>
                  <a:pt x="152" y="249"/>
                  <a:pt x="173" y="231"/>
                  <a:pt x="189" y="210"/>
                </a:cubicBezTo>
                <a:cubicBezTo>
                  <a:pt x="206" y="189"/>
                  <a:pt x="219" y="166"/>
                  <a:pt x="223" y="146"/>
                </a:cubicBezTo>
                <a:cubicBezTo>
                  <a:pt x="224" y="139"/>
                  <a:pt x="220" y="132"/>
                  <a:pt x="214" y="129"/>
                </a:cubicBezTo>
                <a:cubicBezTo>
                  <a:pt x="202" y="122"/>
                  <a:pt x="202" y="122"/>
                  <a:pt x="202" y="122"/>
                </a:cubicBezTo>
                <a:cubicBezTo>
                  <a:pt x="196" y="119"/>
                  <a:pt x="190" y="113"/>
                  <a:pt x="187" y="106"/>
                </a:cubicBezTo>
                <a:cubicBezTo>
                  <a:pt x="184" y="100"/>
                  <a:pt x="183" y="93"/>
                  <a:pt x="187" y="86"/>
                </a:cubicBezTo>
                <a:cubicBezTo>
                  <a:pt x="225" y="16"/>
                  <a:pt x="225" y="16"/>
                  <a:pt x="225" y="16"/>
                </a:cubicBezTo>
                <a:cubicBezTo>
                  <a:pt x="232" y="3"/>
                  <a:pt x="246" y="0"/>
                  <a:pt x="259" y="7"/>
                </a:cubicBezTo>
                <a:cubicBezTo>
                  <a:pt x="272" y="13"/>
                  <a:pt x="272" y="13"/>
                  <a:pt x="272" y="13"/>
                </a:cubicBezTo>
                <a:cubicBezTo>
                  <a:pt x="285" y="21"/>
                  <a:pt x="298" y="33"/>
                  <a:pt x="307" y="47"/>
                </a:cubicBezTo>
                <a:cubicBezTo>
                  <a:pt x="316" y="60"/>
                  <a:pt x="322" y="74"/>
                  <a:pt x="322" y="88"/>
                </a:cubicBezTo>
                <a:cubicBezTo>
                  <a:pt x="322" y="96"/>
                  <a:pt x="321" y="103"/>
                  <a:pt x="318" y="111"/>
                </a:cubicBezTo>
                <a:cubicBezTo>
                  <a:pt x="302" y="156"/>
                  <a:pt x="272" y="206"/>
                  <a:pt x="236" y="250"/>
                </a:cubicBezTo>
                <a:cubicBezTo>
                  <a:pt x="201" y="295"/>
                  <a:pt x="159" y="335"/>
                  <a:pt x="119" y="360"/>
                </a:cubicBezTo>
                <a:cubicBezTo>
                  <a:pt x="113" y="364"/>
                  <a:pt x="106" y="367"/>
                  <a:pt x="98" y="368"/>
                </a:cubicBezTo>
                <a:cubicBezTo>
                  <a:pt x="85" y="371"/>
                  <a:pt x="70" y="367"/>
                  <a:pt x="56" y="361"/>
                </a:cubicBezTo>
                <a:cubicBezTo>
                  <a:pt x="41" y="354"/>
                  <a:pt x="27" y="343"/>
                  <a:pt x="17" y="331"/>
                </a:cubicBezTo>
                <a:cubicBezTo>
                  <a:pt x="8" y="320"/>
                  <a:pt x="8" y="320"/>
                  <a:pt x="8" y="320"/>
                </a:cubicBezTo>
                <a:cubicBezTo>
                  <a:pt x="0" y="309"/>
                  <a:pt x="0" y="293"/>
                  <a:pt x="11" y="284"/>
                </a:cubicBezTo>
                <a:cubicBezTo>
                  <a:pt x="16" y="279"/>
                  <a:pt x="71" y="231"/>
                  <a:pt x="71" y="231"/>
                </a:cubicBezTo>
                <a:cubicBezTo>
                  <a:pt x="82" y="222"/>
                  <a:pt x="99" y="229"/>
                  <a:pt x="107" y="239"/>
                </a:cubicBezTo>
                <a:cubicBezTo>
                  <a:pt x="110" y="243"/>
                  <a:pt x="113" y="247"/>
                  <a:pt x="116" y="2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1" name="Freeform 47"/>
          <p:cNvSpPr>
            <a:spLocks noEditPoints="1"/>
          </p:cNvSpPr>
          <p:nvPr userDrawn="1"/>
        </p:nvSpPr>
        <p:spPr bwMode="auto">
          <a:xfrm>
            <a:off x="6035839" y="4495793"/>
            <a:ext cx="305517" cy="449739"/>
          </a:xfrm>
          <a:custGeom>
            <a:avLst/>
            <a:gdLst>
              <a:gd name="T0" fmla="*/ 120 w 288"/>
              <a:gd name="T1" fmla="*/ 48 h 424"/>
              <a:gd name="T2" fmla="*/ 112 w 288"/>
              <a:gd name="T3" fmla="*/ 40 h 424"/>
              <a:gd name="T4" fmla="*/ 120 w 288"/>
              <a:gd name="T5" fmla="*/ 32 h 424"/>
              <a:gd name="T6" fmla="*/ 168 w 288"/>
              <a:gd name="T7" fmla="*/ 32 h 424"/>
              <a:gd name="T8" fmla="*/ 176 w 288"/>
              <a:gd name="T9" fmla="*/ 40 h 424"/>
              <a:gd name="T10" fmla="*/ 168 w 288"/>
              <a:gd name="T11" fmla="*/ 48 h 424"/>
              <a:gd name="T12" fmla="*/ 120 w 288"/>
              <a:gd name="T13" fmla="*/ 48 h 424"/>
              <a:gd name="T14" fmla="*/ 144 w 288"/>
              <a:gd name="T15" fmla="*/ 352 h 424"/>
              <a:gd name="T16" fmla="*/ 168 w 288"/>
              <a:gd name="T17" fmla="*/ 376 h 424"/>
              <a:gd name="T18" fmla="*/ 144 w 288"/>
              <a:gd name="T19" fmla="*/ 400 h 424"/>
              <a:gd name="T20" fmla="*/ 120 w 288"/>
              <a:gd name="T21" fmla="*/ 376 h 424"/>
              <a:gd name="T22" fmla="*/ 144 w 288"/>
              <a:gd name="T23" fmla="*/ 352 h 424"/>
              <a:gd name="T24" fmla="*/ 144 w 288"/>
              <a:gd name="T25" fmla="*/ 368 h 424"/>
              <a:gd name="T26" fmla="*/ 136 w 288"/>
              <a:gd name="T27" fmla="*/ 376 h 424"/>
              <a:gd name="T28" fmla="*/ 144 w 288"/>
              <a:gd name="T29" fmla="*/ 384 h 424"/>
              <a:gd name="T30" fmla="*/ 152 w 288"/>
              <a:gd name="T31" fmla="*/ 376 h 424"/>
              <a:gd name="T32" fmla="*/ 144 w 288"/>
              <a:gd name="T33" fmla="*/ 368 h 424"/>
              <a:gd name="T34" fmla="*/ 256 w 288"/>
              <a:gd name="T35" fmla="*/ 64 h 424"/>
              <a:gd name="T36" fmla="*/ 256 w 288"/>
              <a:gd name="T37" fmla="*/ 344 h 424"/>
              <a:gd name="T38" fmla="*/ 32 w 288"/>
              <a:gd name="T39" fmla="*/ 344 h 424"/>
              <a:gd name="T40" fmla="*/ 32 w 288"/>
              <a:gd name="T41" fmla="*/ 64 h 424"/>
              <a:gd name="T42" fmla="*/ 256 w 288"/>
              <a:gd name="T43" fmla="*/ 64 h 424"/>
              <a:gd name="T44" fmla="*/ 240 w 288"/>
              <a:gd name="T45" fmla="*/ 80 h 424"/>
              <a:gd name="T46" fmla="*/ 48 w 288"/>
              <a:gd name="T47" fmla="*/ 80 h 424"/>
              <a:gd name="T48" fmla="*/ 48 w 288"/>
              <a:gd name="T49" fmla="*/ 328 h 424"/>
              <a:gd name="T50" fmla="*/ 240 w 288"/>
              <a:gd name="T51" fmla="*/ 328 h 424"/>
              <a:gd name="T52" fmla="*/ 240 w 288"/>
              <a:gd name="T53" fmla="*/ 80 h 424"/>
              <a:gd name="T54" fmla="*/ 40 w 288"/>
              <a:gd name="T55" fmla="*/ 0 h 424"/>
              <a:gd name="T56" fmla="*/ 248 w 288"/>
              <a:gd name="T57" fmla="*/ 0 h 424"/>
              <a:gd name="T58" fmla="*/ 288 w 288"/>
              <a:gd name="T59" fmla="*/ 40 h 424"/>
              <a:gd name="T60" fmla="*/ 288 w 288"/>
              <a:gd name="T61" fmla="*/ 384 h 424"/>
              <a:gd name="T62" fmla="*/ 248 w 288"/>
              <a:gd name="T63" fmla="*/ 424 h 424"/>
              <a:gd name="T64" fmla="*/ 40 w 288"/>
              <a:gd name="T65" fmla="*/ 424 h 424"/>
              <a:gd name="T66" fmla="*/ 0 w 288"/>
              <a:gd name="T67" fmla="*/ 384 h 424"/>
              <a:gd name="T68" fmla="*/ 0 w 288"/>
              <a:gd name="T69" fmla="*/ 40 h 424"/>
              <a:gd name="T70" fmla="*/ 40 w 288"/>
              <a:gd name="T71" fmla="*/ 0 h 424"/>
              <a:gd name="T72" fmla="*/ 248 w 288"/>
              <a:gd name="T73" fmla="*/ 16 h 424"/>
              <a:gd name="T74" fmla="*/ 40 w 288"/>
              <a:gd name="T75" fmla="*/ 16 h 424"/>
              <a:gd name="T76" fmla="*/ 16 w 288"/>
              <a:gd name="T77" fmla="*/ 40 h 424"/>
              <a:gd name="T78" fmla="*/ 16 w 288"/>
              <a:gd name="T79" fmla="*/ 384 h 424"/>
              <a:gd name="T80" fmla="*/ 40 w 288"/>
              <a:gd name="T81" fmla="*/ 408 h 424"/>
              <a:gd name="T82" fmla="*/ 248 w 288"/>
              <a:gd name="T83" fmla="*/ 408 h 424"/>
              <a:gd name="T84" fmla="*/ 272 w 288"/>
              <a:gd name="T85" fmla="*/ 384 h 424"/>
              <a:gd name="T86" fmla="*/ 272 w 288"/>
              <a:gd name="T87" fmla="*/ 40 h 424"/>
              <a:gd name="T88" fmla="*/ 248 w 288"/>
              <a:gd name="T89" fmla="*/ 1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 h="424">
                <a:moveTo>
                  <a:pt x="120" y="48"/>
                </a:moveTo>
                <a:cubicBezTo>
                  <a:pt x="116" y="48"/>
                  <a:pt x="112" y="44"/>
                  <a:pt x="112" y="40"/>
                </a:cubicBezTo>
                <a:cubicBezTo>
                  <a:pt x="112" y="36"/>
                  <a:pt x="116" y="32"/>
                  <a:pt x="120" y="32"/>
                </a:cubicBezTo>
                <a:cubicBezTo>
                  <a:pt x="168" y="32"/>
                  <a:pt x="168" y="32"/>
                  <a:pt x="168" y="32"/>
                </a:cubicBezTo>
                <a:cubicBezTo>
                  <a:pt x="172" y="32"/>
                  <a:pt x="176" y="36"/>
                  <a:pt x="176" y="40"/>
                </a:cubicBezTo>
                <a:cubicBezTo>
                  <a:pt x="176" y="44"/>
                  <a:pt x="172" y="48"/>
                  <a:pt x="168" y="48"/>
                </a:cubicBezTo>
                <a:lnTo>
                  <a:pt x="120" y="48"/>
                </a:lnTo>
                <a:close/>
                <a:moveTo>
                  <a:pt x="144" y="352"/>
                </a:moveTo>
                <a:cubicBezTo>
                  <a:pt x="157" y="352"/>
                  <a:pt x="168" y="363"/>
                  <a:pt x="168" y="376"/>
                </a:cubicBezTo>
                <a:cubicBezTo>
                  <a:pt x="168" y="389"/>
                  <a:pt x="157" y="400"/>
                  <a:pt x="144" y="400"/>
                </a:cubicBezTo>
                <a:cubicBezTo>
                  <a:pt x="131" y="400"/>
                  <a:pt x="120" y="389"/>
                  <a:pt x="120" y="376"/>
                </a:cubicBezTo>
                <a:cubicBezTo>
                  <a:pt x="120" y="363"/>
                  <a:pt x="131" y="352"/>
                  <a:pt x="144" y="352"/>
                </a:cubicBezTo>
                <a:close/>
                <a:moveTo>
                  <a:pt x="144" y="368"/>
                </a:moveTo>
                <a:cubicBezTo>
                  <a:pt x="140" y="368"/>
                  <a:pt x="136" y="371"/>
                  <a:pt x="136" y="376"/>
                </a:cubicBezTo>
                <a:cubicBezTo>
                  <a:pt x="136" y="380"/>
                  <a:pt x="140" y="384"/>
                  <a:pt x="144" y="384"/>
                </a:cubicBezTo>
                <a:cubicBezTo>
                  <a:pt x="149" y="384"/>
                  <a:pt x="152" y="380"/>
                  <a:pt x="152" y="376"/>
                </a:cubicBezTo>
                <a:cubicBezTo>
                  <a:pt x="152" y="371"/>
                  <a:pt x="149" y="368"/>
                  <a:pt x="144" y="368"/>
                </a:cubicBezTo>
                <a:close/>
                <a:moveTo>
                  <a:pt x="256" y="64"/>
                </a:moveTo>
                <a:cubicBezTo>
                  <a:pt x="256" y="344"/>
                  <a:pt x="256" y="344"/>
                  <a:pt x="256" y="344"/>
                </a:cubicBezTo>
                <a:cubicBezTo>
                  <a:pt x="32" y="344"/>
                  <a:pt x="32" y="344"/>
                  <a:pt x="32" y="344"/>
                </a:cubicBezTo>
                <a:cubicBezTo>
                  <a:pt x="32" y="64"/>
                  <a:pt x="32" y="64"/>
                  <a:pt x="32" y="64"/>
                </a:cubicBezTo>
                <a:lnTo>
                  <a:pt x="256" y="64"/>
                </a:lnTo>
                <a:close/>
                <a:moveTo>
                  <a:pt x="240" y="80"/>
                </a:moveTo>
                <a:cubicBezTo>
                  <a:pt x="48" y="80"/>
                  <a:pt x="48" y="80"/>
                  <a:pt x="48" y="80"/>
                </a:cubicBezTo>
                <a:cubicBezTo>
                  <a:pt x="48" y="328"/>
                  <a:pt x="48" y="328"/>
                  <a:pt x="48" y="328"/>
                </a:cubicBezTo>
                <a:cubicBezTo>
                  <a:pt x="240" y="328"/>
                  <a:pt x="240" y="328"/>
                  <a:pt x="240" y="328"/>
                </a:cubicBezTo>
                <a:lnTo>
                  <a:pt x="240" y="80"/>
                </a:lnTo>
                <a:close/>
                <a:moveTo>
                  <a:pt x="40" y="0"/>
                </a:moveTo>
                <a:cubicBezTo>
                  <a:pt x="248" y="0"/>
                  <a:pt x="248" y="0"/>
                  <a:pt x="248" y="0"/>
                </a:cubicBezTo>
                <a:cubicBezTo>
                  <a:pt x="270" y="0"/>
                  <a:pt x="288" y="18"/>
                  <a:pt x="288" y="40"/>
                </a:cubicBezTo>
                <a:cubicBezTo>
                  <a:pt x="288" y="384"/>
                  <a:pt x="288" y="384"/>
                  <a:pt x="288" y="384"/>
                </a:cubicBezTo>
                <a:cubicBezTo>
                  <a:pt x="288" y="406"/>
                  <a:pt x="270" y="424"/>
                  <a:pt x="248" y="424"/>
                </a:cubicBezTo>
                <a:cubicBezTo>
                  <a:pt x="40" y="424"/>
                  <a:pt x="40" y="424"/>
                  <a:pt x="40" y="424"/>
                </a:cubicBezTo>
                <a:cubicBezTo>
                  <a:pt x="18" y="424"/>
                  <a:pt x="0" y="406"/>
                  <a:pt x="0" y="384"/>
                </a:cubicBezTo>
                <a:cubicBezTo>
                  <a:pt x="0" y="40"/>
                  <a:pt x="0" y="40"/>
                  <a:pt x="0" y="40"/>
                </a:cubicBezTo>
                <a:cubicBezTo>
                  <a:pt x="0" y="18"/>
                  <a:pt x="18" y="0"/>
                  <a:pt x="40" y="0"/>
                </a:cubicBezTo>
                <a:close/>
                <a:moveTo>
                  <a:pt x="248" y="16"/>
                </a:moveTo>
                <a:cubicBezTo>
                  <a:pt x="40" y="16"/>
                  <a:pt x="40" y="16"/>
                  <a:pt x="40" y="16"/>
                </a:cubicBezTo>
                <a:cubicBezTo>
                  <a:pt x="27" y="16"/>
                  <a:pt x="16" y="27"/>
                  <a:pt x="16" y="40"/>
                </a:cubicBezTo>
                <a:cubicBezTo>
                  <a:pt x="16" y="384"/>
                  <a:pt x="16" y="384"/>
                  <a:pt x="16" y="384"/>
                </a:cubicBezTo>
                <a:cubicBezTo>
                  <a:pt x="16" y="397"/>
                  <a:pt x="27" y="408"/>
                  <a:pt x="40" y="408"/>
                </a:cubicBezTo>
                <a:cubicBezTo>
                  <a:pt x="248" y="408"/>
                  <a:pt x="248" y="408"/>
                  <a:pt x="248" y="408"/>
                </a:cubicBezTo>
                <a:cubicBezTo>
                  <a:pt x="261" y="408"/>
                  <a:pt x="272" y="397"/>
                  <a:pt x="272" y="384"/>
                </a:cubicBezTo>
                <a:cubicBezTo>
                  <a:pt x="272" y="40"/>
                  <a:pt x="272" y="40"/>
                  <a:pt x="272" y="40"/>
                </a:cubicBezTo>
                <a:cubicBezTo>
                  <a:pt x="272" y="27"/>
                  <a:pt x="261" y="16"/>
                  <a:pt x="248" y="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2" name="Freeform 41"/>
          <p:cNvSpPr>
            <a:spLocks noEditPoints="1"/>
          </p:cNvSpPr>
          <p:nvPr userDrawn="1"/>
        </p:nvSpPr>
        <p:spPr bwMode="auto">
          <a:xfrm>
            <a:off x="6035839" y="3035274"/>
            <a:ext cx="430836" cy="282105"/>
          </a:xfrm>
          <a:custGeom>
            <a:avLst/>
            <a:gdLst>
              <a:gd name="T0" fmla="*/ 392 w 416"/>
              <a:gd name="T1" fmla="*/ 256 h 272"/>
              <a:gd name="T2" fmla="*/ 256 w 416"/>
              <a:gd name="T3" fmla="*/ 162 h 272"/>
              <a:gd name="T4" fmla="*/ 228 w 416"/>
              <a:gd name="T5" fmla="*/ 185 h 272"/>
              <a:gd name="T6" fmla="*/ 188 w 416"/>
              <a:gd name="T7" fmla="*/ 185 h 272"/>
              <a:gd name="T8" fmla="*/ 159 w 416"/>
              <a:gd name="T9" fmla="*/ 162 h 272"/>
              <a:gd name="T10" fmla="*/ 24 w 416"/>
              <a:gd name="T11" fmla="*/ 256 h 272"/>
              <a:gd name="T12" fmla="*/ 392 w 416"/>
              <a:gd name="T13" fmla="*/ 256 h 272"/>
              <a:gd name="T14" fmla="*/ 16 w 416"/>
              <a:gd name="T15" fmla="*/ 242 h 272"/>
              <a:gd name="T16" fmla="*/ 146 w 416"/>
              <a:gd name="T17" fmla="*/ 152 h 272"/>
              <a:gd name="T18" fmla="*/ 16 w 416"/>
              <a:gd name="T19" fmla="*/ 46 h 272"/>
              <a:gd name="T20" fmla="*/ 16 w 416"/>
              <a:gd name="T21" fmla="*/ 242 h 272"/>
              <a:gd name="T22" fmla="*/ 16 w 416"/>
              <a:gd name="T23" fmla="*/ 16 h 272"/>
              <a:gd name="T24" fmla="*/ 16 w 416"/>
              <a:gd name="T25" fmla="*/ 23 h 272"/>
              <a:gd name="T26" fmla="*/ 18 w 416"/>
              <a:gd name="T27" fmla="*/ 28 h 272"/>
              <a:gd name="T28" fmla="*/ 198 w 416"/>
              <a:gd name="T29" fmla="*/ 172 h 272"/>
              <a:gd name="T30" fmla="*/ 218 w 416"/>
              <a:gd name="T31" fmla="*/ 172 h 272"/>
              <a:gd name="T32" fmla="*/ 397 w 416"/>
              <a:gd name="T33" fmla="*/ 28 h 272"/>
              <a:gd name="T34" fmla="*/ 400 w 416"/>
              <a:gd name="T35" fmla="*/ 24 h 272"/>
              <a:gd name="T36" fmla="*/ 400 w 416"/>
              <a:gd name="T37" fmla="*/ 16 h 272"/>
              <a:gd name="T38" fmla="*/ 16 w 416"/>
              <a:gd name="T39" fmla="*/ 16 h 272"/>
              <a:gd name="T40" fmla="*/ 416 w 416"/>
              <a:gd name="T41" fmla="*/ 272 h 272"/>
              <a:gd name="T42" fmla="*/ 0 w 416"/>
              <a:gd name="T43" fmla="*/ 272 h 272"/>
              <a:gd name="T44" fmla="*/ 0 w 416"/>
              <a:gd name="T45" fmla="*/ 0 h 272"/>
              <a:gd name="T46" fmla="*/ 416 w 416"/>
              <a:gd name="T47" fmla="*/ 0 h 272"/>
              <a:gd name="T48" fmla="*/ 416 w 416"/>
              <a:gd name="T49" fmla="*/ 272 h 272"/>
              <a:gd name="T50" fmla="*/ 400 w 416"/>
              <a:gd name="T51" fmla="*/ 46 h 272"/>
              <a:gd name="T52" fmla="*/ 269 w 416"/>
              <a:gd name="T53" fmla="*/ 152 h 272"/>
              <a:gd name="T54" fmla="*/ 400 w 416"/>
              <a:gd name="T55" fmla="*/ 242 h 272"/>
              <a:gd name="T56" fmla="*/ 400 w 416"/>
              <a:gd name="T57"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272">
                <a:moveTo>
                  <a:pt x="392" y="256"/>
                </a:moveTo>
                <a:cubicBezTo>
                  <a:pt x="256" y="162"/>
                  <a:pt x="256" y="162"/>
                  <a:pt x="256" y="162"/>
                </a:cubicBezTo>
                <a:cubicBezTo>
                  <a:pt x="228" y="185"/>
                  <a:pt x="228" y="185"/>
                  <a:pt x="228" y="185"/>
                </a:cubicBezTo>
                <a:cubicBezTo>
                  <a:pt x="216" y="194"/>
                  <a:pt x="200" y="194"/>
                  <a:pt x="188" y="185"/>
                </a:cubicBezTo>
                <a:cubicBezTo>
                  <a:pt x="159" y="162"/>
                  <a:pt x="159" y="162"/>
                  <a:pt x="159" y="162"/>
                </a:cubicBezTo>
                <a:cubicBezTo>
                  <a:pt x="24" y="256"/>
                  <a:pt x="24" y="256"/>
                  <a:pt x="24" y="256"/>
                </a:cubicBezTo>
                <a:lnTo>
                  <a:pt x="392" y="256"/>
                </a:lnTo>
                <a:close/>
                <a:moveTo>
                  <a:pt x="16" y="242"/>
                </a:moveTo>
                <a:cubicBezTo>
                  <a:pt x="146" y="152"/>
                  <a:pt x="146" y="152"/>
                  <a:pt x="146" y="152"/>
                </a:cubicBezTo>
                <a:cubicBezTo>
                  <a:pt x="16" y="46"/>
                  <a:pt x="16" y="46"/>
                  <a:pt x="16" y="46"/>
                </a:cubicBezTo>
                <a:lnTo>
                  <a:pt x="16" y="242"/>
                </a:lnTo>
                <a:close/>
                <a:moveTo>
                  <a:pt x="16" y="16"/>
                </a:moveTo>
                <a:cubicBezTo>
                  <a:pt x="16" y="23"/>
                  <a:pt x="16" y="23"/>
                  <a:pt x="16" y="23"/>
                </a:cubicBezTo>
                <a:cubicBezTo>
                  <a:pt x="16" y="25"/>
                  <a:pt x="16" y="26"/>
                  <a:pt x="18" y="28"/>
                </a:cubicBezTo>
                <a:cubicBezTo>
                  <a:pt x="198" y="172"/>
                  <a:pt x="198" y="172"/>
                  <a:pt x="198" y="172"/>
                </a:cubicBezTo>
                <a:cubicBezTo>
                  <a:pt x="204" y="177"/>
                  <a:pt x="212" y="177"/>
                  <a:pt x="218" y="172"/>
                </a:cubicBezTo>
                <a:cubicBezTo>
                  <a:pt x="397" y="28"/>
                  <a:pt x="397" y="28"/>
                  <a:pt x="397" y="28"/>
                </a:cubicBezTo>
                <a:cubicBezTo>
                  <a:pt x="398" y="27"/>
                  <a:pt x="399" y="26"/>
                  <a:pt x="400" y="24"/>
                </a:cubicBezTo>
                <a:cubicBezTo>
                  <a:pt x="400" y="16"/>
                  <a:pt x="400" y="16"/>
                  <a:pt x="400" y="16"/>
                </a:cubicBezTo>
                <a:lnTo>
                  <a:pt x="16" y="16"/>
                </a:lnTo>
                <a:close/>
                <a:moveTo>
                  <a:pt x="416" y="272"/>
                </a:moveTo>
                <a:cubicBezTo>
                  <a:pt x="0" y="272"/>
                  <a:pt x="0" y="272"/>
                  <a:pt x="0" y="272"/>
                </a:cubicBezTo>
                <a:cubicBezTo>
                  <a:pt x="0" y="0"/>
                  <a:pt x="0" y="0"/>
                  <a:pt x="0" y="0"/>
                </a:cubicBezTo>
                <a:cubicBezTo>
                  <a:pt x="416" y="0"/>
                  <a:pt x="416" y="0"/>
                  <a:pt x="416" y="0"/>
                </a:cubicBezTo>
                <a:cubicBezTo>
                  <a:pt x="416" y="91"/>
                  <a:pt x="416" y="181"/>
                  <a:pt x="416" y="272"/>
                </a:cubicBezTo>
                <a:close/>
                <a:moveTo>
                  <a:pt x="400" y="46"/>
                </a:moveTo>
                <a:cubicBezTo>
                  <a:pt x="269" y="152"/>
                  <a:pt x="269" y="152"/>
                  <a:pt x="269" y="152"/>
                </a:cubicBezTo>
                <a:cubicBezTo>
                  <a:pt x="400" y="242"/>
                  <a:pt x="400" y="242"/>
                  <a:pt x="400" y="242"/>
                </a:cubicBezTo>
                <a:lnTo>
                  <a:pt x="400" y="4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pic>
        <p:nvPicPr>
          <p:cNvPr id="23" name="Content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t="-619"/>
          <a:stretch/>
        </p:blipFill>
        <p:spPr>
          <a:xfrm>
            <a:off x="6025300" y="1542974"/>
            <a:ext cx="1144800" cy="1144800"/>
          </a:xfrm>
          <a:prstGeom prst="ellipse">
            <a:avLst/>
          </a:prstGeom>
          <a:ln w="19050" cap="rnd">
            <a:solidFill>
              <a:srgbClr val="007FB5"/>
            </a:solidFill>
          </a:ln>
          <a:effectLst/>
          <a:scene3d>
            <a:camera prst="orthographicFront"/>
            <a:lightRig rig="contrasting" dir="t">
              <a:rot lat="0" lon="0" rev="3000000"/>
            </a:lightRig>
          </a:scene3d>
          <a:sp3d>
            <a:contourClr>
              <a:srgbClr val="333333"/>
            </a:contourClr>
          </a:sp3d>
        </p:spPr>
      </p:pic>
      <p:sp>
        <p:nvSpPr>
          <p:cNvPr id="24" name="10-Point Star 23"/>
          <p:cNvSpPr/>
          <p:nvPr userDrawn="1"/>
        </p:nvSpPr>
        <p:spPr>
          <a:xfrm>
            <a:off x="402336" y="4715314"/>
            <a:ext cx="1769533" cy="1769533"/>
          </a:xfrm>
          <a:prstGeom prst="star10">
            <a:avLst>
              <a:gd name="adj" fmla="val 36052"/>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3575A"/>
                </a:solidFill>
              </a:rPr>
              <a:t>SAMPLE SLIDE</a:t>
            </a:r>
          </a:p>
        </p:txBody>
      </p:sp>
    </p:spTree>
    <p:extLst>
      <p:ext uri="{BB962C8B-B14F-4D97-AF65-F5344CB8AC3E}">
        <p14:creationId xmlns:p14="http://schemas.microsoft.com/office/powerpoint/2010/main" val="848139364"/>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75760" y="0"/>
            <a:ext cx="4968240" cy="6858000"/>
          </a:xfrm>
          <a:prstGeom prst="rect">
            <a:avLst/>
          </a:prstGeom>
        </p:spPr>
      </p:pic>
      <p:sp>
        <p:nvSpPr>
          <p:cNvPr id="2" name="Title 1"/>
          <p:cNvSpPr>
            <a:spLocks noGrp="1"/>
          </p:cNvSpPr>
          <p:nvPr>
            <p:ph type="title" hasCustomPrompt="1"/>
          </p:nvPr>
        </p:nvSpPr>
        <p:spPr>
          <a:xfrm>
            <a:off x="402336" y="2091777"/>
            <a:ext cx="5541264" cy="1541817"/>
          </a:xfrm>
        </p:spPr>
        <p:txBody>
          <a:bodyPr/>
          <a:lstStyle>
            <a:lvl1pPr>
              <a:defRPr sz="7200" b="0">
                <a:solidFill>
                  <a:srgbClr val="004B87"/>
                </a:solidFill>
              </a:defRPr>
            </a:lvl1pPr>
          </a:lstStyle>
          <a:p>
            <a:r>
              <a:rPr lang="en-US" dirty="0"/>
              <a:t>Click to edit </a:t>
            </a:r>
            <a:br>
              <a:rPr lang="en-US" dirty="0"/>
            </a:br>
            <a:r>
              <a:rPr lang="en-US" dirty="0"/>
              <a:t>Master title</a:t>
            </a:r>
          </a:p>
        </p:txBody>
      </p:sp>
      <p:sp>
        <p:nvSpPr>
          <p:cNvPr id="6" name="Subtitle 2"/>
          <p:cNvSpPr>
            <a:spLocks noGrp="1"/>
          </p:cNvSpPr>
          <p:nvPr>
            <p:ph type="subTitle" idx="1"/>
          </p:nvPr>
        </p:nvSpPr>
        <p:spPr>
          <a:xfrm>
            <a:off x="402336" y="4700759"/>
            <a:ext cx="3436795" cy="424486"/>
          </a:xfrm>
          <a:prstGeom prst="rect">
            <a:avLst/>
          </a:prstGeom>
        </p:spPr>
        <p:txBody>
          <a:bodyPr/>
          <a:lstStyle>
            <a:lvl1pPr marL="0" indent="0" algn="l">
              <a:spcBef>
                <a:spcPts val="0"/>
              </a:spcBef>
              <a:buNone/>
              <a:defRPr sz="1800" b="0" i="0">
                <a:solidFill>
                  <a:srgbClr val="00A9E0"/>
                </a:solidFill>
                <a:latin typeface="Arial"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92" y="411613"/>
            <a:ext cx="1577157" cy="419435"/>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192" y="6311036"/>
            <a:ext cx="3169158" cy="163423"/>
          </a:xfrm>
          <a:prstGeom prst="rect">
            <a:avLst/>
          </a:prstGeom>
        </p:spPr>
      </p:pic>
    </p:spTree>
    <p:extLst>
      <p:ext uri="{BB962C8B-B14F-4D97-AF65-F5344CB8AC3E}">
        <p14:creationId xmlns:p14="http://schemas.microsoft.com/office/powerpoint/2010/main" val="4000401704"/>
      </p:ext>
    </p:extLst>
  </p:cSld>
  <p:clrMapOvr>
    <a:masterClrMapping/>
  </p:clrMapOvr>
  <p:transition spd="slow"/>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End slide 1">
    <p:spTree>
      <p:nvGrpSpPr>
        <p:cNvPr id="1" name=""/>
        <p:cNvGrpSpPr/>
        <p:nvPr/>
      </p:nvGrpSpPr>
      <p:grpSpPr>
        <a:xfrm>
          <a:off x="0" y="0"/>
          <a:ext cx="0" cy="0"/>
          <a:chOff x="0" y="0"/>
          <a:chExt cx="0" cy="0"/>
        </a:xfrm>
      </p:grpSpPr>
      <p:sp>
        <p:nvSpPr>
          <p:cNvPr id="5" name="Rectangle 4"/>
          <p:cNvSpPr/>
          <p:nvPr/>
        </p:nvSpPr>
        <p:spPr>
          <a:xfrm>
            <a:off x="393700" y="0"/>
            <a:ext cx="8750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2144" y="0"/>
            <a:ext cx="4181856" cy="6858000"/>
          </a:xfrm>
          <a:prstGeom prst="rect">
            <a:avLst/>
          </a:prstGeom>
        </p:spPr>
      </p:pic>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62144" y="0"/>
            <a:ext cx="4181856" cy="6858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9718" y="2352952"/>
            <a:ext cx="4684784" cy="1702244"/>
          </a:xfrm>
          <a:prstGeom prst="rect">
            <a:avLst/>
          </a:prstGeom>
        </p:spPr>
      </p:pic>
    </p:spTree>
    <p:extLst>
      <p:ext uri="{BB962C8B-B14F-4D97-AF65-F5344CB8AC3E}">
        <p14:creationId xmlns:p14="http://schemas.microsoft.com/office/powerpoint/2010/main" val="1010386313"/>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pter/Callout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hasCustomPrompt="1"/>
          </p:nvPr>
        </p:nvSpPr>
        <p:spPr>
          <a:xfrm>
            <a:off x="619172" y="2658091"/>
            <a:ext cx="7751622" cy="1541817"/>
          </a:xfrm>
        </p:spPr>
        <p:txBody>
          <a:bodyPr wrap="square" anchor="ctr" anchorCtr="0"/>
          <a:lstStyle>
            <a:lvl1pPr algn="ctr">
              <a:defRPr sz="4400" b="0">
                <a:solidFill>
                  <a:schemeClr val="bg1"/>
                </a:solidFill>
              </a:defRPr>
            </a:lvl1pPr>
          </a:lstStyle>
          <a:p>
            <a:r>
              <a:rPr lang="en-US" dirty="0"/>
              <a:t>Click to edit </a:t>
            </a:r>
            <a:br>
              <a:rPr lang="en-US" dirty="0"/>
            </a:br>
            <a:r>
              <a:rPr lang="en-US" dirty="0"/>
              <a:t>Bold message/chapter</a:t>
            </a:r>
          </a:p>
        </p:txBody>
      </p:sp>
      <p:sp>
        <p:nvSpPr>
          <p:cNvPr id="15" name="Rectangle 14"/>
          <p:cNvSpPr/>
          <p:nvPr/>
        </p:nvSpPr>
        <p:spPr>
          <a:xfrm>
            <a:off x="5812681" y="6601701"/>
            <a:ext cx="2905869" cy="107722"/>
          </a:xfrm>
          <a:prstGeom prst="rect">
            <a:avLst/>
          </a:prstGeom>
        </p:spPr>
        <p:txBody>
          <a:bodyPr wrap="square" lIns="0" tIns="0" rIns="0" bIns="0" anchor="t">
            <a:spAutoFit/>
          </a:bodyPr>
          <a:lstStyle/>
          <a:p>
            <a:pPr algn="r"/>
            <a:r>
              <a:rPr lang="en-US" sz="700" b="0" i="0" kern="1200" dirty="0">
                <a:solidFill>
                  <a:schemeClr val="bg1"/>
                </a:solidFill>
                <a:latin typeface="Arial" charset="0"/>
                <a:ea typeface="+mn-ea"/>
                <a:cs typeface="Arial" charset="0"/>
              </a:rPr>
              <a:t>© 2017 Verisk Analytics, Inc. All rights reserved.</a:t>
            </a:r>
            <a:endParaRPr lang="en-US" sz="700" b="0" i="0" kern="1200" dirty="0">
              <a:solidFill>
                <a:schemeClr val="bg1"/>
              </a:solidFill>
              <a:effectLst/>
              <a:latin typeface="Arial" charset="0"/>
              <a:ea typeface="+mn-ea"/>
              <a:cs typeface="Arial" charset="0"/>
            </a:endParaRPr>
          </a:p>
        </p:txBody>
      </p:sp>
      <p:sp>
        <p:nvSpPr>
          <p:cNvPr id="16" name="Rectangle 15"/>
          <p:cNvSpPr/>
          <p:nvPr/>
        </p:nvSpPr>
        <p:spPr>
          <a:xfrm>
            <a:off x="8747125" y="6601701"/>
            <a:ext cx="174625" cy="107722"/>
          </a:xfrm>
          <a:prstGeom prst="rect">
            <a:avLst/>
          </a:prstGeom>
        </p:spPr>
        <p:txBody>
          <a:bodyPr wrap="square" lIns="0" tIns="0" rIns="0" bIns="0" anchor="t">
            <a:spAutoFit/>
          </a:bodyPr>
          <a:lstStyle/>
          <a:p>
            <a:pPr algn="r"/>
            <a:fld id="{794AB575-7986-1741-A4D9-8B601F7D4868}" type="slidenum">
              <a:rPr lang="en-US" sz="700" b="1" smtClean="0">
                <a:solidFill>
                  <a:schemeClr val="bg1"/>
                </a:solidFill>
              </a:rPr>
              <a:t>‹#›</a:t>
            </a:fld>
            <a:endParaRPr lang="en-US" sz="700" b="1" dirty="0">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841" y="6113321"/>
            <a:ext cx="1575816" cy="590931"/>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5812681" y="6601701"/>
            <a:ext cx="2905869" cy="107722"/>
          </a:xfrm>
          <a:prstGeom prst="rect">
            <a:avLst/>
          </a:prstGeom>
        </p:spPr>
        <p:txBody>
          <a:bodyPr wrap="square" lIns="0" tIns="0" rIns="0" bIns="0" anchor="t">
            <a:spAutoFit/>
          </a:bodyPr>
          <a:lstStyle/>
          <a:p>
            <a:pPr algn="r"/>
            <a:r>
              <a:rPr lang="en-US" sz="700" b="0" i="0" kern="1200" dirty="0">
                <a:solidFill>
                  <a:schemeClr val="bg1"/>
                </a:solidFill>
                <a:latin typeface="Arial" charset="0"/>
                <a:ea typeface="+mn-ea"/>
                <a:cs typeface="Arial" charset="0"/>
              </a:rPr>
              <a:t>© 2017 Verisk Analytics, Inc. All rights reserved.</a:t>
            </a:r>
            <a:endParaRPr lang="en-US" sz="700" b="0" i="0" kern="1200" dirty="0">
              <a:solidFill>
                <a:schemeClr val="bg1"/>
              </a:solidFill>
              <a:effectLst/>
              <a:latin typeface="Arial" charset="0"/>
              <a:ea typeface="+mn-ea"/>
              <a:cs typeface="Arial" charset="0"/>
            </a:endParaRPr>
          </a:p>
        </p:txBody>
      </p:sp>
      <p:sp>
        <p:nvSpPr>
          <p:cNvPr id="9" name="Rectangle 8"/>
          <p:cNvSpPr/>
          <p:nvPr userDrawn="1"/>
        </p:nvSpPr>
        <p:spPr>
          <a:xfrm>
            <a:off x="8747125" y="6601701"/>
            <a:ext cx="174625" cy="107722"/>
          </a:xfrm>
          <a:prstGeom prst="rect">
            <a:avLst/>
          </a:prstGeom>
        </p:spPr>
        <p:txBody>
          <a:bodyPr wrap="square" lIns="0" tIns="0" rIns="0" bIns="0" anchor="t">
            <a:spAutoFit/>
          </a:bodyPr>
          <a:lstStyle/>
          <a:p>
            <a:pPr algn="r"/>
            <a:fld id="{794AB575-7986-1741-A4D9-8B601F7D4868}" type="slidenum">
              <a:rPr lang="en-US" sz="700" b="1" smtClean="0">
                <a:solidFill>
                  <a:schemeClr val="bg1"/>
                </a:solidFill>
              </a:rPr>
              <a:t>‹#›</a:t>
            </a:fld>
            <a:endParaRPr lang="en-US" sz="700" b="1" dirty="0">
              <a:solidFill>
                <a:schemeClr val="bg1"/>
              </a:soli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4841" y="6113321"/>
            <a:ext cx="1575816" cy="590931"/>
          </a:xfrm>
          <a:prstGeom prst="rect">
            <a:avLst/>
          </a:prstGeom>
        </p:spPr>
      </p:pic>
    </p:spTree>
    <p:extLst>
      <p:ext uri="{BB962C8B-B14F-4D97-AF65-F5344CB8AC3E}">
        <p14:creationId xmlns:p14="http://schemas.microsoft.com/office/powerpoint/2010/main" val="2150171551"/>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33835" y="1358900"/>
            <a:ext cx="8065074" cy="5130800"/>
          </a:xfrm>
        </p:spPr>
        <p:txBody>
          <a:bodyPr/>
          <a:lstStyle>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6" name="Slide Number Placeholder 5"/>
          <p:cNvSpPr>
            <a:spLocks noGrp="1"/>
          </p:cNvSpPr>
          <p:nvPr>
            <p:ph type="sldNum" sz="quarter" idx="12"/>
          </p:nvPr>
        </p:nvSpPr>
        <p:spPr/>
        <p:txBody>
          <a:bodyPr/>
          <a:lstStyle/>
          <a:p>
            <a:fld id="{98C1AAA7-3584-431F-B171-B6E97BC46D50}" type="slidenum">
              <a:rPr lang="en-US" smtClean="0"/>
              <a:pPr/>
              <a:t>‹#›</a:t>
            </a:fld>
            <a:endParaRPr lang="en-US" dirty="0"/>
          </a:p>
        </p:txBody>
      </p:sp>
      <p:pic>
        <p:nvPicPr>
          <p:cNvPr id="7" name="Picture 6"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1377734001"/>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fld id="{3C388C94-24CC-4AF3-9989-7E81FD6027AA}" type="datetimeFigureOut">
              <a:rPr lang="en-US"/>
              <a:pPr>
                <a:defRPr/>
              </a:pPr>
              <a:t>5/14/2021</a:t>
            </a:fld>
            <a:endParaRPr lang="en-US"/>
          </a:p>
        </p:txBody>
      </p:sp>
      <p:sp>
        <p:nvSpPr>
          <p:cNvPr id="6"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C598147-C0D3-4449-8B0E-F347EC46DD99}" type="slidenum">
              <a:rPr lang="en-US"/>
              <a:pPr>
                <a:defRPr/>
              </a:pPr>
              <a:t>‹#›</a:t>
            </a:fld>
            <a:endParaRPr lang="en-US"/>
          </a:p>
        </p:txBody>
      </p:sp>
    </p:spTree>
    <p:extLst>
      <p:ext uri="{BB962C8B-B14F-4D97-AF65-F5344CB8AC3E}">
        <p14:creationId xmlns:p14="http://schemas.microsoft.com/office/powerpoint/2010/main" val="269233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8C1AAA7-3584-431F-B171-B6E97BC46D50}" type="slidenum">
              <a:rPr lang="en-US" smtClean="0"/>
              <a:pPr/>
              <a:t>‹#›</a:t>
            </a:fld>
            <a:endParaRPr lang="en-US" dirty="0"/>
          </a:p>
        </p:txBody>
      </p:sp>
      <p:sp>
        <p:nvSpPr>
          <p:cNvPr id="8" name="Content Placeholder 7"/>
          <p:cNvSpPr>
            <a:spLocks noGrp="1"/>
          </p:cNvSpPr>
          <p:nvPr>
            <p:ph sz="quarter" idx="13" hasCustomPrompt="1"/>
          </p:nvPr>
        </p:nvSpPr>
        <p:spPr>
          <a:xfrm>
            <a:off x="621792" y="1362456"/>
            <a:ext cx="2590800" cy="4803321"/>
          </a:xfrm>
        </p:spPr>
        <p:txBody>
          <a:bodyPr>
            <a:normAutofit/>
          </a:bodyPr>
          <a:lstStyle>
            <a:lvl1pPr>
              <a:defRPr sz="2000"/>
            </a:lvl1pPr>
            <a:lvl2pPr>
              <a:defRPr sz="2000"/>
            </a:lvl2pPr>
            <a:lvl3pPr>
              <a:defRPr sz="2000"/>
            </a:lvl3pPr>
            <a:lvl4pPr>
              <a:defRPr sz="2000"/>
            </a:lvl4pPr>
            <a:lvl5pPr marL="1828800" indent="0">
              <a:buNone/>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11" name="Content Placeholder 7"/>
          <p:cNvSpPr>
            <a:spLocks noGrp="1"/>
          </p:cNvSpPr>
          <p:nvPr>
            <p:ph sz="quarter" idx="14" hasCustomPrompt="1"/>
          </p:nvPr>
        </p:nvSpPr>
        <p:spPr>
          <a:xfrm>
            <a:off x="3342740" y="1362456"/>
            <a:ext cx="2590800" cy="4800600"/>
          </a:xfrm>
        </p:spPr>
        <p:txBody>
          <a:bodyPr>
            <a:normAutofit/>
          </a:bodyPr>
          <a:lstStyle>
            <a:lvl1pPr>
              <a:defRPr sz="2000"/>
            </a:lvl1pPr>
            <a:lvl2pPr>
              <a:defRPr sz="2000"/>
            </a:lvl2pPr>
            <a:lvl3pPr>
              <a:defRPr sz="2000"/>
            </a:lvl3pPr>
            <a:lvl4pPr>
              <a:defRPr sz="2000"/>
            </a:lvl4pPr>
            <a:lvl5pPr marL="1828800" indent="0">
              <a:buNone/>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12" name="Content Placeholder 7"/>
          <p:cNvSpPr>
            <a:spLocks noGrp="1"/>
          </p:cNvSpPr>
          <p:nvPr>
            <p:ph sz="quarter" idx="15" hasCustomPrompt="1"/>
          </p:nvPr>
        </p:nvSpPr>
        <p:spPr>
          <a:xfrm>
            <a:off x="6096000" y="1362456"/>
            <a:ext cx="2590800" cy="4800600"/>
          </a:xfrm>
        </p:spPr>
        <p:txBody>
          <a:bodyPr>
            <a:normAutofit/>
          </a:bodyPr>
          <a:lstStyle>
            <a:lvl1pPr>
              <a:defRPr sz="2000"/>
            </a:lvl1pPr>
            <a:lvl2pPr>
              <a:defRPr sz="2000"/>
            </a:lvl2pPr>
            <a:lvl3pPr>
              <a:defRPr sz="2000"/>
            </a:lvl3pPr>
            <a:lvl4pPr>
              <a:defRPr sz="2000"/>
            </a:lvl4pPr>
            <a:lvl5pPr marL="1828800" indent="0">
              <a:buNone/>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pic>
        <p:nvPicPr>
          <p:cNvPr id="7" name="Picture 6"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108114524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8C1AAA7-3584-431F-B171-B6E97BC46D50}" type="slidenum">
              <a:rPr lang="en-US" smtClean="0"/>
              <a:pPr/>
              <a:t>‹#›</a:t>
            </a:fld>
            <a:endParaRPr lang="en-US" dirty="0"/>
          </a:p>
        </p:txBody>
      </p:sp>
      <p:sp>
        <p:nvSpPr>
          <p:cNvPr id="8" name="Content Placeholder 7"/>
          <p:cNvSpPr>
            <a:spLocks noGrp="1"/>
          </p:cNvSpPr>
          <p:nvPr>
            <p:ph sz="quarter" idx="13"/>
          </p:nvPr>
        </p:nvSpPr>
        <p:spPr>
          <a:xfrm>
            <a:off x="621792" y="1362456"/>
            <a:ext cx="3886200" cy="2352294"/>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14"/>
          </p:nvPr>
        </p:nvSpPr>
        <p:spPr>
          <a:xfrm>
            <a:off x="4787900" y="1362456"/>
            <a:ext cx="3886200" cy="2350008"/>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7"/>
          <p:cNvSpPr>
            <a:spLocks noGrp="1"/>
          </p:cNvSpPr>
          <p:nvPr>
            <p:ph sz="quarter" idx="15"/>
          </p:nvPr>
        </p:nvSpPr>
        <p:spPr>
          <a:xfrm>
            <a:off x="621792" y="3927929"/>
            <a:ext cx="3886200" cy="2350008"/>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p:cNvSpPr>
            <a:spLocks noGrp="1"/>
          </p:cNvSpPr>
          <p:nvPr>
            <p:ph sz="quarter" idx="16"/>
          </p:nvPr>
        </p:nvSpPr>
        <p:spPr>
          <a:xfrm>
            <a:off x="4791456" y="3931920"/>
            <a:ext cx="3886200" cy="2350008"/>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135426119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8C1AAA7-3584-431F-B171-B6E97BC46D50}" type="slidenum">
              <a:rPr lang="en-US" smtClean="0"/>
              <a:pPr/>
              <a:t>‹#›</a:t>
            </a:fld>
            <a:endParaRPr lang="en-US" dirty="0"/>
          </a:p>
        </p:txBody>
      </p:sp>
      <p:pic>
        <p:nvPicPr>
          <p:cNvPr id="3" name="Picture 2"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406523515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rve">
    <p:spTree>
      <p:nvGrpSpPr>
        <p:cNvPr id="1" name=""/>
        <p:cNvGrpSpPr/>
        <p:nvPr/>
      </p:nvGrpSpPr>
      <p:grpSpPr>
        <a:xfrm>
          <a:off x="0" y="0"/>
          <a:ext cx="0" cy="0"/>
          <a:chOff x="0" y="0"/>
          <a:chExt cx="0" cy="0"/>
        </a:xfrm>
      </p:grpSpPr>
      <p:sp>
        <p:nvSpPr>
          <p:cNvPr id="4" name="Title 1"/>
          <p:cNvSpPr>
            <a:spLocks noGrp="1"/>
          </p:cNvSpPr>
          <p:nvPr>
            <p:ph type="title"/>
          </p:nvPr>
        </p:nvSpPr>
        <p:spPr>
          <a:xfrm>
            <a:off x="614341" y="704088"/>
            <a:ext cx="8063365" cy="539496"/>
          </a:xfrm>
        </p:spPr>
        <p:txBody>
          <a:bodyPr/>
          <a:lstStyle>
            <a:lvl1pPr>
              <a:defRPr>
                <a:solidFill>
                  <a:schemeClr val="tx2">
                    <a:lumMod val="75000"/>
                  </a:schemeClr>
                </a:solidFill>
              </a:defRPr>
            </a:lvl1pPr>
          </a:lstStyle>
          <a:p>
            <a:r>
              <a:rPr lang="en-US" dirty="0"/>
              <a:t>Click to edit Master title style</a:t>
            </a:r>
          </a:p>
        </p:txBody>
      </p:sp>
      <p:sp>
        <p:nvSpPr>
          <p:cNvPr id="5" name="Content Placeholder 2"/>
          <p:cNvSpPr>
            <a:spLocks noGrp="1"/>
          </p:cNvSpPr>
          <p:nvPr>
            <p:ph idx="1"/>
          </p:nvPr>
        </p:nvSpPr>
        <p:spPr>
          <a:xfrm>
            <a:off x="621726" y="1362456"/>
            <a:ext cx="8065074" cy="5129784"/>
          </a:xfrm>
        </p:spPr>
        <p:txBody>
          <a:bodyPr/>
          <a:lstStyle>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6" name="Slide Number Placeholder 4"/>
          <p:cNvSpPr>
            <a:spLocks noGrp="1"/>
          </p:cNvSpPr>
          <p:nvPr>
            <p:ph type="sldNum" sz="quarter" idx="12"/>
          </p:nvPr>
        </p:nvSpPr>
        <p:spPr>
          <a:xfrm>
            <a:off x="7010400" y="6505575"/>
            <a:ext cx="2133600" cy="365125"/>
          </a:xfrm>
        </p:spPr>
        <p:txBody>
          <a:bodyPr/>
          <a:lstStyle/>
          <a:p>
            <a:fld id="{98C1AAA7-3584-431F-B171-B6E97BC46D50}" type="slidenum">
              <a:rPr lang="en-US" smtClean="0"/>
              <a:pPr/>
              <a:t>‹#›</a:t>
            </a:fld>
            <a:endParaRPr lang="en-US" dirty="0"/>
          </a:p>
        </p:txBody>
      </p:sp>
      <p:pic>
        <p:nvPicPr>
          <p:cNvPr id="7" name="Picture 6" descr="pillars-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1767" y="164592"/>
            <a:ext cx="2799635" cy="179835"/>
          </a:xfrm>
          <a:prstGeom prst="rect">
            <a:avLst/>
          </a:prstGeom>
        </p:spPr>
      </p:pic>
    </p:spTree>
    <p:extLst>
      <p:ext uri="{BB962C8B-B14F-4D97-AF65-F5344CB8AC3E}">
        <p14:creationId xmlns:p14="http://schemas.microsoft.com/office/powerpoint/2010/main" val="406523515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9.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4.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8.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7.emf"/><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9144000" cy="882396"/>
          </a:xfrm>
          <a:prstGeom prst="rect">
            <a:avLst/>
          </a:prstGeom>
        </p:spPr>
      </p:pic>
      <p:sp>
        <p:nvSpPr>
          <p:cNvPr id="2" name="Title Placeholder 1"/>
          <p:cNvSpPr>
            <a:spLocks noGrp="1"/>
          </p:cNvSpPr>
          <p:nvPr>
            <p:ph type="title"/>
          </p:nvPr>
        </p:nvSpPr>
        <p:spPr>
          <a:xfrm>
            <a:off x="614341" y="705948"/>
            <a:ext cx="8063365" cy="538652"/>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1726" y="1358900"/>
            <a:ext cx="8065074" cy="51308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10400" y="6505575"/>
            <a:ext cx="2133600" cy="365125"/>
          </a:xfrm>
          <a:prstGeom prst="rect">
            <a:avLst/>
          </a:prstGeom>
        </p:spPr>
        <p:txBody>
          <a:bodyPr vert="horz" lIns="91440" tIns="0" rIns="91440" bIns="0" rtlCol="0" anchor="ctr"/>
          <a:lstStyle>
            <a:lvl1pPr algn="r">
              <a:defRPr sz="1000">
                <a:solidFill>
                  <a:srgbClr val="404040"/>
                </a:solidFill>
                <a:latin typeface="Century Gothic" panose="020B0502020202020204" pitchFamily="34" charset="0"/>
              </a:defRPr>
            </a:lvl1pPr>
          </a:lstStyle>
          <a:p>
            <a:fld id="{98C1AAA7-3584-431F-B171-B6E97BC46D50}" type="slidenum">
              <a:rPr lang="en-US" smtClean="0"/>
              <a:pPr/>
              <a:t>‹#›</a:t>
            </a:fld>
            <a:endParaRPr lang="en-US" dirty="0"/>
          </a:p>
        </p:txBody>
      </p:sp>
      <p:sp>
        <p:nvSpPr>
          <p:cNvPr id="11" name="Rectangle 10"/>
          <p:cNvSpPr/>
          <p:nvPr userDrawn="1"/>
        </p:nvSpPr>
        <p:spPr>
          <a:xfrm>
            <a:off x="0" y="6705600"/>
            <a:ext cx="5562600" cy="200055"/>
          </a:xfrm>
          <a:prstGeom prst="rect">
            <a:avLst/>
          </a:prstGeom>
        </p:spPr>
        <p:txBody>
          <a:bodyPr wrap="square">
            <a:spAutoFit/>
          </a:bodyPr>
          <a:lstStyle/>
          <a:p>
            <a:r>
              <a:rPr lang="en-US" sz="700" kern="1200" dirty="0">
                <a:solidFill>
                  <a:schemeClr val="bg1">
                    <a:lumMod val="50000"/>
                  </a:schemeClr>
                </a:solidFill>
                <a:effectLst/>
                <a:latin typeface="+mn-lt"/>
                <a:ea typeface="+mn-ea"/>
                <a:cs typeface="+mn-cs"/>
              </a:rPr>
              <a:t>© Verisk Analytics, Inc. All rights reserved.</a:t>
            </a:r>
          </a:p>
        </p:txBody>
      </p:sp>
      <p:pic>
        <p:nvPicPr>
          <p:cNvPr id="2050" name="Picture 2" descr="cid:image001.png@01D1C2EE.7F63FFC0"/>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11015" y="71288"/>
            <a:ext cx="1083214" cy="3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74" r:id="rId2"/>
    <p:sldLayoutId id="2147483650" r:id="rId3"/>
    <p:sldLayoutId id="2147483668" r:id="rId4"/>
    <p:sldLayoutId id="2147483665" r:id="rId5"/>
    <p:sldLayoutId id="2147483666" r:id="rId6"/>
    <p:sldLayoutId id="2147483667" r:id="rId7"/>
    <p:sldLayoutId id="2147483661" r:id="rId8"/>
    <p:sldLayoutId id="2147483670" r:id="rId9"/>
    <p:sldLayoutId id="2147483671" r:id="rId10"/>
    <p:sldLayoutId id="2147483672" r:id="rId11"/>
    <p:sldLayoutId id="2147483673" r:id="rId12"/>
    <p:sldLayoutId id="2147483664" r:id="rId13"/>
    <p:sldLayoutId id="2147483662" r:id="rId14"/>
    <p:sldLayoutId id="2147483676" r:id="rId15"/>
    <p:sldLayoutId id="2147483677" r:id="rId16"/>
    <p:sldLayoutId id="2147483692" r:id="rId17"/>
    <p:sldLayoutId id="2147483709" r:id="rId18"/>
    <p:sldLayoutId id="2147483710" r:id="rId19"/>
    <p:sldLayoutId id="2147483711" r:id="rId20"/>
  </p:sldLayoutIdLst>
  <p:transition spd="slow"/>
  <p:hf hdr="0" ftr="0" dt="0"/>
  <p:txStyles>
    <p:titleStyle>
      <a:lvl1pPr algn="l" defTabSz="914400" rtl="0" eaLnBrk="1" latinLnBrk="0" hangingPunct="1">
        <a:lnSpc>
          <a:spcPct val="80000"/>
        </a:lnSpc>
        <a:spcBef>
          <a:spcPct val="0"/>
        </a:spcBef>
        <a:buNone/>
        <a:defRPr sz="3600" b="0" kern="1200">
          <a:solidFill>
            <a:schemeClr val="tx2">
              <a:lumMod val="75000"/>
            </a:schemeClr>
          </a:solidFill>
          <a:effectLst/>
          <a:latin typeface="Century Gothic" panose="020B0502020202020204" pitchFamily="34" charset="0"/>
          <a:ea typeface="+mj-ea"/>
          <a:cs typeface="+mj-cs"/>
        </a:defRPr>
      </a:lvl1pPr>
    </p:titleStyle>
    <p:bodyStyle>
      <a:lvl1pPr marL="182563" indent="-182563" algn="l" defTabSz="914400" rtl="0" eaLnBrk="1" latinLnBrk="0" hangingPunct="1">
        <a:spcBef>
          <a:spcPts val="200"/>
        </a:spcBef>
        <a:buFont typeface="Arial" pitchFamily="34" charset="0"/>
        <a:buChar char="•"/>
        <a:defRPr sz="2800" kern="1200">
          <a:solidFill>
            <a:schemeClr val="tx1">
              <a:lumMod val="65000"/>
              <a:lumOff val="35000"/>
            </a:schemeClr>
          </a:solidFill>
          <a:latin typeface="Century Gothic" panose="020B0502020202020204" pitchFamily="34" charset="0"/>
          <a:ea typeface="+mn-ea"/>
          <a:cs typeface="+mn-cs"/>
        </a:defRPr>
      </a:lvl1pPr>
      <a:lvl2pPr marL="517525" indent="-242888" algn="l" defTabSz="914400" rtl="0" eaLnBrk="1" latinLnBrk="0" hangingPunct="1">
        <a:spcBef>
          <a:spcPts val="200"/>
        </a:spcBef>
        <a:buFont typeface="Calibri" pitchFamily="34" charset="0"/>
        <a:buChar char="–"/>
        <a:defRPr sz="2400" kern="1200">
          <a:solidFill>
            <a:schemeClr val="tx1">
              <a:lumMod val="65000"/>
              <a:lumOff val="35000"/>
            </a:schemeClr>
          </a:solidFill>
          <a:latin typeface="Century Gothic" panose="020B0502020202020204" pitchFamily="34" charset="0"/>
          <a:ea typeface="+mn-ea"/>
          <a:cs typeface="+mn-cs"/>
        </a:defRPr>
      </a:lvl2pPr>
      <a:lvl3pPr marL="914400" indent="-182880" algn="l" defTabSz="914400" rtl="0" eaLnBrk="1" latinLnBrk="0" hangingPunct="1">
        <a:spcBef>
          <a:spcPts val="200"/>
        </a:spcBef>
        <a:buFont typeface="Arial"/>
        <a:buChar char="•"/>
        <a:defRPr sz="2400" kern="1200">
          <a:solidFill>
            <a:schemeClr val="tx1">
              <a:lumMod val="65000"/>
              <a:lumOff val="35000"/>
            </a:schemeClr>
          </a:solidFill>
          <a:latin typeface="Century Gothic" panose="020B0502020202020204" pitchFamily="34" charset="0"/>
          <a:ea typeface="+mn-ea"/>
          <a:cs typeface="+mn-cs"/>
        </a:defRPr>
      </a:lvl3pPr>
      <a:lvl4pPr marL="1371600" indent="-182880" algn="l" defTabSz="914400" rtl="0" eaLnBrk="1" latinLnBrk="0" hangingPunct="1">
        <a:spcBef>
          <a:spcPts val="200"/>
        </a:spcBef>
        <a:buFont typeface="Arial" pitchFamily="34" charset="0"/>
        <a:buChar char="–"/>
        <a:defRPr sz="2400" kern="1200">
          <a:solidFill>
            <a:schemeClr val="tx1">
              <a:lumMod val="65000"/>
              <a:lumOff val="35000"/>
            </a:schemeClr>
          </a:solidFill>
          <a:latin typeface="Century Gothic" panose="020B0502020202020204" pitchFamily="34" charset="0"/>
          <a:ea typeface="+mn-ea"/>
          <a:cs typeface="+mn-cs"/>
        </a:defRPr>
      </a:lvl4pPr>
      <a:lvl5pPr marL="1828800" indent="-182880" algn="l" defTabSz="914400" rtl="0" eaLnBrk="1" latinLnBrk="0" hangingPunct="1">
        <a:spcBef>
          <a:spcPts val="200"/>
        </a:spcBef>
        <a:buFont typeface="Arial"/>
        <a:buChar char="•"/>
        <a:defRPr sz="2400" kern="1200">
          <a:solidFill>
            <a:schemeClr val="tx1">
              <a:lumMod val="65000"/>
              <a:lumOff val="35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4" rIns="91395" bIns="45694"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2087563"/>
            <a:ext cx="8229600"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4" rIns="91395" bIns="456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Slide Number Placeholder 5"/>
          <p:cNvSpPr>
            <a:spLocks noGrp="1"/>
          </p:cNvSpPr>
          <p:nvPr>
            <p:ph type="sldNum" sz="quarter" idx="4"/>
          </p:nvPr>
        </p:nvSpPr>
        <p:spPr>
          <a:xfrm>
            <a:off x="8577263" y="6338888"/>
            <a:ext cx="381000" cy="365125"/>
          </a:xfrm>
          <a:prstGeom prst="rect">
            <a:avLst/>
          </a:prstGeom>
        </p:spPr>
        <p:txBody>
          <a:bodyPr vert="horz" wrap="square" lIns="91395" tIns="45694" rIns="91395" bIns="45694" numCol="1" anchor="ctr" anchorCtr="0" compatLnSpc="1">
            <a:prstTxWarp prst="textNoShape">
              <a:avLst/>
            </a:prstTxWarp>
          </a:bodyPr>
          <a:lstStyle>
            <a:lvl1pPr algn="r" defTabSz="455613" eaLnBrk="1" hangingPunct="1">
              <a:defRPr sz="1000">
                <a:solidFill>
                  <a:srgbClr val="8A0A25"/>
                </a:solidFill>
                <a:latin typeface="Calibri" pitchFamily="34" charset="0"/>
              </a:defRPr>
            </a:lvl1pPr>
          </a:lstStyle>
          <a:p>
            <a:pPr fontAlgn="base">
              <a:spcBef>
                <a:spcPct val="0"/>
              </a:spcBef>
              <a:spcAft>
                <a:spcPct val="0"/>
              </a:spcAft>
            </a:pPr>
            <a:fld id="{8D0C7211-4BC2-4561-B1F9-8FC8B98E4E65}"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143500349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455613" rtl="0" eaLnBrk="0" fontAlgn="base" hangingPunct="0">
        <a:spcBef>
          <a:spcPct val="0"/>
        </a:spcBef>
        <a:spcAft>
          <a:spcPct val="0"/>
        </a:spcAft>
        <a:defRPr sz="2800" kern="1200">
          <a:solidFill>
            <a:schemeClr val="bg1"/>
          </a:solidFill>
          <a:latin typeface="Avenir LT Std 35 Light" pitchFamily="34" charset="0"/>
          <a:ea typeface="Geneva" pitchFamily="1" charset="-128"/>
          <a:cs typeface="Avenir LT Std 35 Light" pitchFamily="34" charset="0"/>
        </a:defRPr>
      </a:lvl1pPr>
      <a:lvl2pPr algn="l" defTabSz="455613" rtl="0" eaLnBrk="0" fontAlgn="base" hangingPunct="0">
        <a:spcBef>
          <a:spcPct val="0"/>
        </a:spcBef>
        <a:spcAft>
          <a:spcPct val="0"/>
        </a:spcAft>
        <a:defRPr sz="2800">
          <a:solidFill>
            <a:schemeClr val="bg1"/>
          </a:solidFill>
          <a:latin typeface="Avenir LT Std 35 Light" pitchFamily="34" charset="0"/>
          <a:ea typeface="Geneva" pitchFamily="1" charset="-128"/>
          <a:cs typeface="Avenir LT Std 35 Light" pitchFamily="34" charset="0"/>
        </a:defRPr>
      </a:lvl2pPr>
      <a:lvl3pPr algn="l" defTabSz="455613" rtl="0" eaLnBrk="0" fontAlgn="base" hangingPunct="0">
        <a:spcBef>
          <a:spcPct val="0"/>
        </a:spcBef>
        <a:spcAft>
          <a:spcPct val="0"/>
        </a:spcAft>
        <a:defRPr sz="2800">
          <a:solidFill>
            <a:schemeClr val="bg1"/>
          </a:solidFill>
          <a:latin typeface="Avenir LT Std 35 Light" pitchFamily="34" charset="0"/>
          <a:ea typeface="Geneva" pitchFamily="1" charset="-128"/>
          <a:cs typeface="Avenir LT Std 35 Light" pitchFamily="34" charset="0"/>
        </a:defRPr>
      </a:lvl3pPr>
      <a:lvl4pPr algn="l" defTabSz="455613" rtl="0" eaLnBrk="0" fontAlgn="base" hangingPunct="0">
        <a:spcBef>
          <a:spcPct val="0"/>
        </a:spcBef>
        <a:spcAft>
          <a:spcPct val="0"/>
        </a:spcAft>
        <a:defRPr sz="2800">
          <a:solidFill>
            <a:schemeClr val="bg1"/>
          </a:solidFill>
          <a:latin typeface="Avenir LT Std 35 Light" pitchFamily="34" charset="0"/>
          <a:ea typeface="Geneva" pitchFamily="1" charset="-128"/>
          <a:cs typeface="Avenir LT Std 35 Light" pitchFamily="34" charset="0"/>
        </a:defRPr>
      </a:lvl4pPr>
      <a:lvl5pPr algn="l" defTabSz="455613" rtl="0" eaLnBrk="0" fontAlgn="base" hangingPunct="0">
        <a:spcBef>
          <a:spcPct val="0"/>
        </a:spcBef>
        <a:spcAft>
          <a:spcPct val="0"/>
        </a:spcAft>
        <a:defRPr sz="2800">
          <a:solidFill>
            <a:schemeClr val="bg1"/>
          </a:solidFill>
          <a:latin typeface="Avenir LT Std 35 Light" pitchFamily="34" charset="0"/>
          <a:ea typeface="Geneva" pitchFamily="1" charset="-128"/>
          <a:cs typeface="Avenir LT Std 35 Light" pitchFamily="34" charset="0"/>
        </a:defRPr>
      </a:lvl5pPr>
      <a:lvl6pPr marL="456982" algn="l" defTabSz="456982" rtl="0" fontAlgn="base">
        <a:spcBef>
          <a:spcPct val="0"/>
        </a:spcBef>
        <a:spcAft>
          <a:spcPct val="0"/>
        </a:spcAft>
        <a:defRPr sz="2800">
          <a:solidFill>
            <a:schemeClr val="bg1"/>
          </a:solidFill>
          <a:latin typeface="Avenir LT Std 85 Heavy" pitchFamily="1" charset="0"/>
          <a:ea typeface="Geneva" pitchFamily="1" charset="-128"/>
          <a:cs typeface="Geneva" pitchFamily="1" charset="-128"/>
        </a:defRPr>
      </a:lvl6pPr>
      <a:lvl7pPr marL="913960" algn="l" defTabSz="456982" rtl="0" fontAlgn="base">
        <a:spcBef>
          <a:spcPct val="0"/>
        </a:spcBef>
        <a:spcAft>
          <a:spcPct val="0"/>
        </a:spcAft>
        <a:defRPr sz="2800">
          <a:solidFill>
            <a:schemeClr val="bg1"/>
          </a:solidFill>
          <a:latin typeface="Avenir LT Std 85 Heavy" pitchFamily="1" charset="0"/>
          <a:ea typeface="Geneva" pitchFamily="1" charset="-128"/>
          <a:cs typeface="Geneva" pitchFamily="1" charset="-128"/>
        </a:defRPr>
      </a:lvl7pPr>
      <a:lvl8pPr marL="1370942" algn="l" defTabSz="456982" rtl="0" fontAlgn="base">
        <a:spcBef>
          <a:spcPct val="0"/>
        </a:spcBef>
        <a:spcAft>
          <a:spcPct val="0"/>
        </a:spcAft>
        <a:defRPr sz="2800">
          <a:solidFill>
            <a:schemeClr val="bg1"/>
          </a:solidFill>
          <a:latin typeface="Avenir LT Std 85 Heavy" pitchFamily="1" charset="0"/>
          <a:ea typeface="Geneva" pitchFamily="1" charset="-128"/>
          <a:cs typeface="Geneva" pitchFamily="1" charset="-128"/>
        </a:defRPr>
      </a:lvl8pPr>
      <a:lvl9pPr marL="1827918" algn="l" defTabSz="456982" rtl="0" fontAlgn="base">
        <a:spcBef>
          <a:spcPct val="0"/>
        </a:spcBef>
        <a:spcAft>
          <a:spcPct val="0"/>
        </a:spcAft>
        <a:defRPr sz="2800">
          <a:solidFill>
            <a:schemeClr val="bg1"/>
          </a:solidFill>
          <a:latin typeface="Avenir LT Std 85 Heavy" pitchFamily="1" charset="0"/>
          <a:ea typeface="Geneva" pitchFamily="1" charset="-128"/>
          <a:cs typeface="Geneva" pitchFamily="1" charset="-128"/>
        </a:defRPr>
      </a:lvl9pPr>
    </p:titleStyle>
    <p:bodyStyle>
      <a:lvl1pPr marL="223838" indent="-223838" algn="l" defTabSz="455613" rtl="0" eaLnBrk="0" fontAlgn="base" hangingPunct="0">
        <a:spcBef>
          <a:spcPts val="2000"/>
        </a:spcBef>
        <a:spcAft>
          <a:spcPct val="0"/>
        </a:spcAft>
        <a:buClr>
          <a:srgbClr val="505150"/>
        </a:buClr>
        <a:buFont typeface="Arial" pitchFamily="34" charset="0"/>
        <a:buChar char="•"/>
        <a:defRPr sz="2000" kern="1200">
          <a:solidFill>
            <a:srgbClr val="505150"/>
          </a:solidFill>
          <a:latin typeface="Avenir LT Std 35 Light"/>
          <a:ea typeface="Geneva" pitchFamily="1" charset="-128"/>
          <a:cs typeface="Geneva" pitchFamily="1" charset="-128"/>
        </a:defRPr>
      </a:lvl1pPr>
      <a:lvl2pPr marL="395288" indent="-169863" algn="l" defTabSz="455613" rtl="0" eaLnBrk="0" fontAlgn="base" hangingPunct="0">
        <a:spcBef>
          <a:spcPct val="20000"/>
        </a:spcBef>
        <a:spcAft>
          <a:spcPct val="0"/>
        </a:spcAft>
        <a:buClr>
          <a:srgbClr val="505150"/>
        </a:buClr>
        <a:buFont typeface="Arial" pitchFamily="34" charset="0"/>
        <a:buChar char="–"/>
        <a:defRPr kern="1200">
          <a:solidFill>
            <a:srgbClr val="505150"/>
          </a:solidFill>
          <a:latin typeface="Avenir LT Std 35 Light"/>
          <a:ea typeface="Geneva" pitchFamily="1" charset="-128"/>
          <a:cs typeface="Geneva" pitchFamily="1" charset="-128"/>
        </a:defRPr>
      </a:lvl2pPr>
      <a:lvl3pPr marL="566738" indent="-169863" algn="l" defTabSz="455613" rtl="0" eaLnBrk="0" fontAlgn="base" hangingPunct="0">
        <a:spcBef>
          <a:spcPct val="20000"/>
        </a:spcBef>
        <a:spcAft>
          <a:spcPct val="0"/>
        </a:spcAft>
        <a:buClr>
          <a:srgbClr val="505150"/>
        </a:buClr>
        <a:buFont typeface="Arial" pitchFamily="34" charset="0"/>
        <a:buChar char="•"/>
        <a:defRPr sz="1600" kern="1200">
          <a:solidFill>
            <a:srgbClr val="505150"/>
          </a:solidFill>
          <a:latin typeface="Avenir LT Std 35 Light"/>
          <a:ea typeface="Geneva" pitchFamily="1" charset="-128"/>
          <a:cs typeface="Geneva" pitchFamily="1" charset="-128"/>
        </a:defRPr>
      </a:lvl3pPr>
      <a:lvl4pPr marL="738188" indent="-169863" algn="l" defTabSz="455613" rtl="0" eaLnBrk="0" fontAlgn="base" hangingPunct="0">
        <a:spcBef>
          <a:spcPct val="20000"/>
        </a:spcBef>
        <a:spcAft>
          <a:spcPct val="0"/>
        </a:spcAft>
        <a:buClr>
          <a:srgbClr val="505150"/>
        </a:buClr>
        <a:buFont typeface="Arial" pitchFamily="34" charset="0"/>
        <a:buChar char="–"/>
        <a:defRPr sz="1500" kern="1200">
          <a:solidFill>
            <a:srgbClr val="505150"/>
          </a:solidFill>
          <a:latin typeface="Avenir LT Std 35 Light"/>
          <a:ea typeface="Geneva" pitchFamily="1" charset="-128"/>
          <a:cs typeface="Geneva" pitchFamily="1" charset="-128"/>
        </a:defRPr>
      </a:lvl4pPr>
      <a:lvl5pPr marL="909638" indent="-169863" algn="l" defTabSz="455613" rtl="0" eaLnBrk="0" fontAlgn="base" hangingPunct="0">
        <a:spcBef>
          <a:spcPct val="20000"/>
        </a:spcBef>
        <a:spcAft>
          <a:spcPct val="0"/>
        </a:spcAft>
        <a:buClr>
          <a:srgbClr val="474746"/>
        </a:buClr>
        <a:buFont typeface="Arial" pitchFamily="34" charset="0"/>
        <a:buChar char="»"/>
        <a:defRPr sz="1500" kern="1200">
          <a:solidFill>
            <a:srgbClr val="474746"/>
          </a:solidFill>
          <a:latin typeface="Avenir LT Std 45 Book"/>
          <a:ea typeface="Geneva" pitchFamily="1" charset="-128"/>
          <a:cs typeface="Avenir LT Std 45 Book"/>
        </a:defRPr>
      </a:lvl5pPr>
      <a:lvl6pPr marL="2513390" indent="-228488" algn="l" defTabSz="456982" rtl="0" eaLnBrk="1" latinLnBrk="0" hangingPunct="1">
        <a:spcBef>
          <a:spcPct val="20000"/>
        </a:spcBef>
        <a:buFont typeface="Arial"/>
        <a:buChar char="•"/>
        <a:defRPr sz="2000" kern="1200">
          <a:solidFill>
            <a:schemeClr val="tx1"/>
          </a:solidFill>
          <a:latin typeface="+mn-lt"/>
          <a:ea typeface="+mn-ea"/>
          <a:cs typeface="+mn-cs"/>
        </a:defRPr>
      </a:lvl6pPr>
      <a:lvl7pPr marL="2970372" indent="-228488" algn="l" defTabSz="456982" rtl="0" eaLnBrk="1" latinLnBrk="0" hangingPunct="1">
        <a:spcBef>
          <a:spcPct val="20000"/>
        </a:spcBef>
        <a:buFont typeface="Arial"/>
        <a:buChar char="•"/>
        <a:defRPr sz="2000" kern="1200">
          <a:solidFill>
            <a:schemeClr val="tx1"/>
          </a:solidFill>
          <a:latin typeface="+mn-lt"/>
          <a:ea typeface="+mn-ea"/>
          <a:cs typeface="+mn-cs"/>
        </a:defRPr>
      </a:lvl7pPr>
      <a:lvl8pPr marL="3427354" indent="-228488" algn="l" defTabSz="456982" rtl="0" eaLnBrk="1" latinLnBrk="0" hangingPunct="1">
        <a:spcBef>
          <a:spcPct val="20000"/>
        </a:spcBef>
        <a:buFont typeface="Arial"/>
        <a:buChar char="•"/>
        <a:defRPr sz="2000" kern="1200">
          <a:solidFill>
            <a:schemeClr val="tx1"/>
          </a:solidFill>
          <a:latin typeface="+mn-lt"/>
          <a:ea typeface="+mn-ea"/>
          <a:cs typeface="+mn-cs"/>
        </a:defRPr>
      </a:lvl8pPr>
      <a:lvl9pPr marL="3884334" indent="-228488" algn="l" defTabSz="4569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2" rtl="0" eaLnBrk="1" latinLnBrk="0" hangingPunct="1">
        <a:defRPr sz="1700" kern="1200">
          <a:solidFill>
            <a:schemeClr val="tx1"/>
          </a:solidFill>
          <a:latin typeface="+mn-lt"/>
          <a:ea typeface="+mn-ea"/>
          <a:cs typeface="+mn-cs"/>
        </a:defRPr>
      </a:lvl1pPr>
      <a:lvl2pPr marL="456982" algn="l" defTabSz="456982" rtl="0" eaLnBrk="1" latinLnBrk="0" hangingPunct="1">
        <a:defRPr sz="1700" kern="1200">
          <a:solidFill>
            <a:schemeClr val="tx1"/>
          </a:solidFill>
          <a:latin typeface="+mn-lt"/>
          <a:ea typeface="+mn-ea"/>
          <a:cs typeface="+mn-cs"/>
        </a:defRPr>
      </a:lvl2pPr>
      <a:lvl3pPr marL="913960" algn="l" defTabSz="456982" rtl="0" eaLnBrk="1" latinLnBrk="0" hangingPunct="1">
        <a:defRPr sz="1700" kern="1200">
          <a:solidFill>
            <a:schemeClr val="tx1"/>
          </a:solidFill>
          <a:latin typeface="+mn-lt"/>
          <a:ea typeface="+mn-ea"/>
          <a:cs typeface="+mn-cs"/>
        </a:defRPr>
      </a:lvl3pPr>
      <a:lvl4pPr marL="1370942" algn="l" defTabSz="456982" rtl="0" eaLnBrk="1" latinLnBrk="0" hangingPunct="1">
        <a:defRPr sz="1700" kern="1200">
          <a:solidFill>
            <a:schemeClr val="tx1"/>
          </a:solidFill>
          <a:latin typeface="+mn-lt"/>
          <a:ea typeface="+mn-ea"/>
          <a:cs typeface="+mn-cs"/>
        </a:defRPr>
      </a:lvl4pPr>
      <a:lvl5pPr marL="1827918" algn="l" defTabSz="456982" rtl="0" eaLnBrk="1" latinLnBrk="0" hangingPunct="1">
        <a:defRPr sz="1700" kern="1200">
          <a:solidFill>
            <a:schemeClr val="tx1"/>
          </a:solidFill>
          <a:latin typeface="+mn-lt"/>
          <a:ea typeface="+mn-ea"/>
          <a:cs typeface="+mn-cs"/>
        </a:defRPr>
      </a:lvl5pPr>
      <a:lvl6pPr marL="2284904" algn="l" defTabSz="456982" rtl="0" eaLnBrk="1" latinLnBrk="0" hangingPunct="1">
        <a:defRPr sz="1700" kern="1200">
          <a:solidFill>
            <a:schemeClr val="tx1"/>
          </a:solidFill>
          <a:latin typeface="+mn-lt"/>
          <a:ea typeface="+mn-ea"/>
          <a:cs typeface="+mn-cs"/>
        </a:defRPr>
      </a:lvl6pPr>
      <a:lvl7pPr marL="2741884" algn="l" defTabSz="456982" rtl="0" eaLnBrk="1" latinLnBrk="0" hangingPunct="1">
        <a:defRPr sz="1700" kern="1200">
          <a:solidFill>
            <a:schemeClr val="tx1"/>
          </a:solidFill>
          <a:latin typeface="+mn-lt"/>
          <a:ea typeface="+mn-ea"/>
          <a:cs typeface="+mn-cs"/>
        </a:defRPr>
      </a:lvl7pPr>
      <a:lvl8pPr marL="3198860" algn="l" defTabSz="456982" rtl="0" eaLnBrk="1" latinLnBrk="0" hangingPunct="1">
        <a:defRPr sz="1700" kern="1200">
          <a:solidFill>
            <a:schemeClr val="tx1"/>
          </a:solidFill>
          <a:latin typeface="+mn-lt"/>
          <a:ea typeface="+mn-ea"/>
          <a:cs typeface="+mn-cs"/>
        </a:defRPr>
      </a:lvl8pPr>
      <a:lvl9pPr marL="3655849" algn="l" defTabSz="456982"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9" name="Rectangle 11"/>
          <p:cNvSpPr>
            <a:spLocks noChangeArrowheads="1"/>
          </p:cNvSpPr>
          <p:nvPr/>
        </p:nvSpPr>
        <p:spPr bwMode="auto">
          <a:xfrm>
            <a:off x="0" y="6281739"/>
            <a:ext cx="9144000" cy="576262"/>
          </a:xfrm>
          <a:prstGeom prst="rect">
            <a:avLst/>
          </a:prstGeom>
          <a:solidFill>
            <a:srgbClr val="DDDEDF"/>
          </a:solidFill>
          <a:ln w="9525">
            <a:noFill/>
            <a:miter lim="800000"/>
            <a:headEnd/>
            <a:tailEnd/>
          </a:ln>
          <a:effectLst/>
        </p:spPr>
        <p:txBody>
          <a:bodyPr wrap="none" anchor="ctr"/>
          <a:lstStyle/>
          <a:p>
            <a:pPr fontAlgn="base">
              <a:spcBef>
                <a:spcPct val="0"/>
              </a:spcBef>
              <a:spcAft>
                <a:spcPct val="0"/>
              </a:spcAft>
            </a:pPr>
            <a:endParaRPr lang="en-US">
              <a:solidFill>
                <a:srgbClr val="2F2B20"/>
              </a:solidFill>
              <a:latin typeface="Arial" charset="0"/>
            </a:endParaRPr>
          </a:p>
        </p:txBody>
      </p:sp>
      <p:pic>
        <p:nvPicPr>
          <p:cNvPr id="7181" name="Picture 13" descr="Fema logo RGB for Risk MAP"/>
          <p:cNvPicPr>
            <a:picLocks noChangeAspect="1" noChangeArrowheads="1"/>
          </p:cNvPicPr>
          <p:nvPr/>
        </p:nvPicPr>
        <p:blipFill>
          <a:blip r:embed="rId16" cstate="print"/>
          <a:srcRect/>
          <a:stretch>
            <a:fillRect/>
          </a:stretch>
        </p:blipFill>
        <p:spPr bwMode="auto">
          <a:xfrm>
            <a:off x="433388" y="6430169"/>
            <a:ext cx="1004887" cy="357188"/>
          </a:xfrm>
          <a:prstGeom prst="rect">
            <a:avLst/>
          </a:prstGeom>
          <a:noFill/>
        </p:spPr>
      </p:pic>
      <p:sp>
        <p:nvSpPr>
          <p:cNvPr id="7182" name="Text Box 14"/>
          <p:cNvSpPr txBox="1">
            <a:spLocks noChangeArrowheads="1"/>
          </p:cNvSpPr>
          <p:nvPr/>
        </p:nvSpPr>
        <p:spPr bwMode="auto">
          <a:xfrm>
            <a:off x="3810000" y="6608763"/>
            <a:ext cx="1524000" cy="136525"/>
          </a:xfrm>
          <a:prstGeom prst="rect">
            <a:avLst/>
          </a:prstGeom>
          <a:noFill/>
          <a:ln w="9525">
            <a:noFill/>
            <a:miter lim="800000"/>
            <a:headEnd/>
            <a:tailEnd/>
          </a:ln>
          <a:effectLst/>
        </p:spPr>
        <p:txBody>
          <a:bodyPr lIns="0" tIns="0" rIns="0" bIns="0">
            <a:spAutoFit/>
          </a:bodyPr>
          <a:lstStyle/>
          <a:p>
            <a:pPr algn="ctr" fontAlgn="base">
              <a:spcBef>
                <a:spcPct val="50000"/>
              </a:spcBef>
              <a:spcAft>
                <a:spcPct val="0"/>
              </a:spcAft>
            </a:pPr>
            <a:fld id="{31ED36EC-6849-48CB-B3C3-DD813B96560C}" type="slidenum">
              <a:rPr lang="en-US" sz="900">
                <a:solidFill>
                  <a:srgbClr val="5B5C5E"/>
                </a:solidFill>
                <a:latin typeface="Franklin Gothic Demi" pitchFamily="34" charset="0"/>
              </a:rPr>
              <a:pPr algn="ctr" fontAlgn="base">
                <a:spcBef>
                  <a:spcPct val="50000"/>
                </a:spcBef>
                <a:spcAft>
                  <a:spcPct val="0"/>
                </a:spcAft>
              </a:pPr>
              <a:t>‹#›</a:t>
            </a:fld>
            <a:endParaRPr lang="en-US" sz="900">
              <a:solidFill>
                <a:srgbClr val="5B5C5E"/>
              </a:solidFill>
              <a:latin typeface="Franklin Gothic Demi" pitchFamily="34" charset="0"/>
            </a:endParaRPr>
          </a:p>
        </p:txBody>
      </p:sp>
      <p:sp>
        <p:nvSpPr>
          <p:cNvPr id="7175" name="Rectangle 7"/>
          <p:cNvSpPr>
            <a:spLocks noChangeArrowheads="1"/>
          </p:cNvSpPr>
          <p:nvPr/>
        </p:nvSpPr>
        <p:spPr bwMode="auto">
          <a:xfrm>
            <a:off x="0" y="0"/>
            <a:ext cx="9144000" cy="1219200"/>
          </a:xfrm>
          <a:prstGeom prst="rect">
            <a:avLst/>
          </a:prstGeom>
          <a:solidFill>
            <a:srgbClr val="005288"/>
          </a:solidFill>
          <a:ln w="9525">
            <a:noFill/>
            <a:miter lim="800000"/>
            <a:headEnd/>
            <a:tailEnd/>
          </a:ln>
          <a:effectLst/>
        </p:spPr>
        <p:txBody>
          <a:bodyPr wrap="none" anchor="ctr"/>
          <a:lstStyle/>
          <a:p>
            <a:pPr fontAlgn="base">
              <a:spcBef>
                <a:spcPct val="0"/>
              </a:spcBef>
              <a:spcAft>
                <a:spcPct val="0"/>
              </a:spcAft>
            </a:pPr>
            <a:endParaRPr lang="en-US">
              <a:solidFill>
                <a:srgbClr val="2F2B20"/>
              </a:solidFill>
              <a:latin typeface="Arial" charset="0"/>
            </a:endParaRPr>
          </a:p>
        </p:txBody>
      </p:sp>
      <p:sp>
        <p:nvSpPr>
          <p:cNvPr id="7170" name="Rectangle 2"/>
          <p:cNvSpPr>
            <a:spLocks noGrp="1" noChangeArrowheads="1"/>
          </p:cNvSpPr>
          <p:nvPr>
            <p:ph type="title"/>
          </p:nvPr>
        </p:nvSpPr>
        <p:spPr bwMode="auto">
          <a:xfrm>
            <a:off x="457200" y="46038"/>
            <a:ext cx="8229600" cy="11541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a:t>
            </a:r>
            <a:br>
              <a:rPr lang="en-US"/>
            </a:br>
            <a:r>
              <a:rPr lang="en-US"/>
              <a:t>Master title style</a:t>
            </a:r>
          </a:p>
        </p:txBody>
      </p:sp>
      <p:sp>
        <p:nvSpPr>
          <p:cNvPr id="7171" name="Rectangle 3"/>
          <p:cNvSpPr>
            <a:spLocks noGrp="1" noChangeArrowheads="1"/>
          </p:cNvSpPr>
          <p:nvPr>
            <p:ph type="body" idx="1"/>
          </p:nvPr>
        </p:nvSpPr>
        <p:spPr bwMode="auto">
          <a:xfrm>
            <a:off x="457200" y="1343025"/>
            <a:ext cx="8229600" cy="4938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096948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l" rtl="0" eaLnBrk="1" fontAlgn="base" hangingPunct="1">
        <a:lnSpc>
          <a:spcPct val="80000"/>
        </a:lnSpc>
        <a:spcBef>
          <a:spcPct val="0"/>
        </a:spcBef>
        <a:spcAft>
          <a:spcPct val="0"/>
        </a:spcAft>
        <a:defRPr sz="4000">
          <a:solidFill>
            <a:schemeClr val="bg1"/>
          </a:solidFill>
          <a:latin typeface="+mj-lt"/>
          <a:ea typeface="+mj-ea"/>
          <a:cs typeface="+mj-cs"/>
        </a:defRPr>
      </a:lvl1pPr>
      <a:lvl2pPr algn="l" rtl="0" eaLnBrk="1" fontAlgn="base" hangingPunct="1">
        <a:lnSpc>
          <a:spcPct val="80000"/>
        </a:lnSpc>
        <a:spcBef>
          <a:spcPct val="0"/>
        </a:spcBef>
        <a:spcAft>
          <a:spcPct val="0"/>
        </a:spcAft>
        <a:defRPr sz="4000">
          <a:solidFill>
            <a:schemeClr val="bg1"/>
          </a:solidFill>
          <a:latin typeface="Joanna MT Std SemiBold" pitchFamily="18" charset="0"/>
        </a:defRPr>
      </a:lvl2pPr>
      <a:lvl3pPr algn="l" rtl="0" eaLnBrk="1" fontAlgn="base" hangingPunct="1">
        <a:lnSpc>
          <a:spcPct val="80000"/>
        </a:lnSpc>
        <a:spcBef>
          <a:spcPct val="0"/>
        </a:spcBef>
        <a:spcAft>
          <a:spcPct val="0"/>
        </a:spcAft>
        <a:defRPr sz="4000">
          <a:solidFill>
            <a:schemeClr val="bg1"/>
          </a:solidFill>
          <a:latin typeface="Joanna MT Std SemiBold" pitchFamily="18" charset="0"/>
        </a:defRPr>
      </a:lvl3pPr>
      <a:lvl4pPr algn="l" rtl="0" eaLnBrk="1" fontAlgn="base" hangingPunct="1">
        <a:lnSpc>
          <a:spcPct val="80000"/>
        </a:lnSpc>
        <a:spcBef>
          <a:spcPct val="0"/>
        </a:spcBef>
        <a:spcAft>
          <a:spcPct val="0"/>
        </a:spcAft>
        <a:defRPr sz="4000">
          <a:solidFill>
            <a:schemeClr val="bg1"/>
          </a:solidFill>
          <a:latin typeface="Joanna MT Std SemiBold" pitchFamily="18" charset="0"/>
        </a:defRPr>
      </a:lvl4pPr>
      <a:lvl5pPr algn="l" rtl="0" eaLnBrk="1" fontAlgn="base" hangingPunct="1">
        <a:lnSpc>
          <a:spcPct val="80000"/>
        </a:lnSpc>
        <a:spcBef>
          <a:spcPct val="0"/>
        </a:spcBef>
        <a:spcAft>
          <a:spcPct val="0"/>
        </a:spcAft>
        <a:defRPr sz="4000">
          <a:solidFill>
            <a:schemeClr val="bg1"/>
          </a:solidFill>
          <a:latin typeface="Joanna MT Std SemiBold" pitchFamily="18" charset="0"/>
        </a:defRPr>
      </a:lvl5pPr>
      <a:lvl6pPr marL="457200" algn="l" rtl="0" eaLnBrk="1" fontAlgn="base" hangingPunct="1">
        <a:lnSpc>
          <a:spcPct val="80000"/>
        </a:lnSpc>
        <a:spcBef>
          <a:spcPct val="0"/>
        </a:spcBef>
        <a:spcAft>
          <a:spcPct val="0"/>
        </a:spcAft>
        <a:defRPr sz="4000">
          <a:solidFill>
            <a:schemeClr val="bg1"/>
          </a:solidFill>
          <a:latin typeface="Joanna MT Std SemiBold" pitchFamily="18" charset="0"/>
        </a:defRPr>
      </a:lvl6pPr>
      <a:lvl7pPr marL="914400" algn="l" rtl="0" eaLnBrk="1" fontAlgn="base" hangingPunct="1">
        <a:lnSpc>
          <a:spcPct val="80000"/>
        </a:lnSpc>
        <a:spcBef>
          <a:spcPct val="0"/>
        </a:spcBef>
        <a:spcAft>
          <a:spcPct val="0"/>
        </a:spcAft>
        <a:defRPr sz="4000">
          <a:solidFill>
            <a:schemeClr val="bg1"/>
          </a:solidFill>
          <a:latin typeface="Joanna MT Std SemiBold" pitchFamily="18" charset="0"/>
        </a:defRPr>
      </a:lvl7pPr>
      <a:lvl8pPr marL="1371600" algn="l" rtl="0" eaLnBrk="1" fontAlgn="base" hangingPunct="1">
        <a:lnSpc>
          <a:spcPct val="80000"/>
        </a:lnSpc>
        <a:spcBef>
          <a:spcPct val="0"/>
        </a:spcBef>
        <a:spcAft>
          <a:spcPct val="0"/>
        </a:spcAft>
        <a:defRPr sz="4000">
          <a:solidFill>
            <a:schemeClr val="bg1"/>
          </a:solidFill>
          <a:latin typeface="Joanna MT Std SemiBold" pitchFamily="18" charset="0"/>
        </a:defRPr>
      </a:lvl8pPr>
      <a:lvl9pPr marL="1828800" algn="l" rtl="0" eaLnBrk="1" fontAlgn="base" hangingPunct="1">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1" fontAlgn="base" hangingPunct="1">
        <a:spcBef>
          <a:spcPct val="35000"/>
        </a:spcBef>
        <a:spcAft>
          <a:spcPct val="0"/>
        </a:spcAft>
        <a:buClr>
          <a:srgbClr val="C41230"/>
        </a:buClr>
        <a:buSzPct val="90000"/>
        <a:buFont typeface="Wingdings" pitchFamily="2" charset="2"/>
        <a:buChar char="§"/>
        <a:defRPr sz="2000" b="1">
          <a:solidFill>
            <a:schemeClr val="tx1"/>
          </a:solidFill>
          <a:latin typeface="+mn-lt"/>
          <a:ea typeface="+mn-ea"/>
          <a:cs typeface="+mn-cs"/>
        </a:defRPr>
      </a:lvl1pPr>
      <a:lvl2pPr marL="568325" indent="-222250" algn="l" rtl="0" eaLnBrk="1" fontAlgn="base" hangingPunct="1">
        <a:spcBef>
          <a:spcPct val="25000"/>
        </a:spcBef>
        <a:spcAft>
          <a:spcPct val="0"/>
        </a:spcAft>
        <a:buClr>
          <a:srgbClr val="5B5C5E"/>
        </a:buClr>
        <a:buSzPct val="90000"/>
        <a:buChar char="•"/>
        <a:defRPr>
          <a:solidFill>
            <a:schemeClr val="tx1"/>
          </a:solidFill>
          <a:latin typeface="+mn-lt"/>
        </a:defRPr>
      </a:lvl2pPr>
      <a:lvl3pPr marL="914400" indent="-231775" algn="l" rtl="0" eaLnBrk="1" fontAlgn="base" hangingPunct="1">
        <a:spcBef>
          <a:spcPct val="25000"/>
        </a:spcBef>
        <a:spcAft>
          <a:spcPct val="0"/>
        </a:spcAft>
        <a:buClr>
          <a:srgbClr val="C1C2C4"/>
        </a:buClr>
        <a:buSzPct val="90000"/>
        <a:buFont typeface="Wingdings" pitchFamily="2" charset="2"/>
        <a:buChar char="§"/>
        <a:defRPr sz="1600">
          <a:solidFill>
            <a:schemeClr val="tx1"/>
          </a:solidFill>
          <a:latin typeface="+mn-lt"/>
        </a:defRPr>
      </a:lvl3pPr>
      <a:lvl4pPr marL="1260475" indent="-230188"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4pPr>
      <a:lvl5pPr marL="15446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5pPr>
      <a:lvl6pPr marL="20018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5812681" y="6601701"/>
            <a:ext cx="2905869" cy="107722"/>
          </a:xfrm>
          <a:prstGeom prst="rect">
            <a:avLst/>
          </a:prstGeom>
        </p:spPr>
        <p:txBody>
          <a:bodyPr wrap="square" lIns="0" tIns="0" rIns="0" bIns="0" anchor="t">
            <a:spAutoFit/>
          </a:bodyPr>
          <a:lstStyle/>
          <a:p>
            <a:pPr algn="r"/>
            <a:r>
              <a:rPr lang="en-US" sz="700" b="0" i="0" kern="1200" dirty="0">
                <a:solidFill>
                  <a:schemeClr val="bg1">
                    <a:lumMod val="50000"/>
                  </a:schemeClr>
                </a:solidFill>
                <a:latin typeface="Arial" charset="0"/>
                <a:ea typeface="+mn-ea"/>
                <a:cs typeface="Arial" charset="0"/>
              </a:rPr>
              <a:t>© 2017 Verisk Analytics, Inc. All rights reserved.</a:t>
            </a:r>
            <a:endParaRPr lang="en-US" sz="700" b="0" i="0" kern="1200" dirty="0">
              <a:solidFill>
                <a:schemeClr val="bg1">
                  <a:lumMod val="50000"/>
                </a:schemeClr>
              </a:solidFill>
              <a:effectLst/>
              <a:latin typeface="Arial" charset="0"/>
              <a:ea typeface="+mn-ea"/>
              <a:cs typeface="Arial" charset="0"/>
            </a:endParaRPr>
          </a:p>
        </p:txBody>
      </p:sp>
      <p:pic>
        <p:nvPicPr>
          <p:cNvPr id="11" name="Picture 1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87409" y="88107"/>
            <a:ext cx="231340" cy="228600"/>
          </a:xfrm>
          <a:prstGeom prst="rect">
            <a:avLst/>
          </a:prstGeom>
        </p:spPr>
      </p:pic>
      <p:sp>
        <p:nvSpPr>
          <p:cNvPr id="3" name="Text Placeholder 2"/>
          <p:cNvSpPr>
            <a:spLocks noGrp="1"/>
          </p:cNvSpPr>
          <p:nvPr>
            <p:ph type="body" idx="1"/>
          </p:nvPr>
        </p:nvSpPr>
        <p:spPr>
          <a:xfrm>
            <a:off x="402336" y="1545336"/>
            <a:ext cx="8519414" cy="4851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02336" y="685800"/>
            <a:ext cx="8522589" cy="305637"/>
          </a:xfrm>
          <a:prstGeom prst="rect">
            <a:avLst/>
          </a:prstGeom>
        </p:spPr>
        <p:txBody>
          <a:bodyPr vert="horz" wrap="none" lIns="0" tIns="0" rIns="0" bIns="0" rtlCol="0" anchor="t" anchorCtr="0">
            <a:noAutofit/>
          </a:bodyPr>
          <a:lstStyle/>
          <a:p>
            <a:r>
              <a:rPr lang="en-US"/>
              <a:t>Click to edit Master title style</a:t>
            </a:r>
            <a:endParaRPr lang="en-US" dirty="0"/>
          </a:p>
        </p:txBody>
      </p:sp>
      <p:cxnSp>
        <p:nvCxnSpPr>
          <p:cNvPr id="6" name="Straight Connector 5"/>
          <p:cNvCxnSpPr/>
          <p:nvPr/>
        </p:nvCxnSpPr>
        <p:spPr>
          <a:xfrm>
            <a:off x="365760" y="411480"/>
            <a:ext cx="8549640" cy="0"/>
          </a:xfrm>
          <a:prstGeom prst="line">
            <a:avLst/>
          </a:prstGeom>
          <a:ln>
            <a:solidFill>
              <a:srgbClr val="006BA6"/>
            </a:solidFill>
          </a:ln>
        </p:spPr>
        <p:style>
          <a:lnRef idx="1">
            <a:schemeClr val="accent1"/>
          </a:lnRef>
          <a:fillRef idx="0">
            <a:schemeClr val="accent1"/>
          </a:fillRef>
          <a:effectRef idx="0">
            <a:schemeClr val="accent1"/>
          </a:effectRef>
          <a:fontRef idx="minor">
            <a:schemeClr val="tx1"/>
          </a:fontRef>
        </p:style>
      </p:cxnSp>
      <p:sp>
        <p:nvSpPr>
          <p:cNvPr id="7" name="Triangle 6"/>
          <p:cNvSpPr/>
          <p:nvPr/>
        </p:nvSpPr>
        <p:spPr>
          <a:xfrm rot="10800000">
            <a:off x="365760" y="411480"/>
            <a:ext cx="100584" cy="82297"/>
          </a:xfrm>
          <a:prstGeom prst="triangle">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5"/>
          <a:stretch>
            <a:fillRect/>
          </a:stretch>
        </p:blipFill>
        <p:spPr>
          <a:xfrm>
            <a:off x="402336" y="6617462"/>
            <a:ext cx="1673352" cy="82489"/>
          </a:xfrm>
          <a:prstGeom prst="rect">
            <a:avLst/>
          </a:prstGeom>
        </p:spPr>
      </p:pic>
      <p:sp>
        <p:nvSpPr>
          <p:cNvPr id="16" name="Rectangle 15"/>
          <p:cNvSpPr/>
          <p:nvPr/>
        </p:nvSpPr>
        <p:spPr>
          <a:xfrm>
            <a:off x="8747125" y="6601701"/>
            <a:ext cx="174625" cy="107722"/>
          </a:xfrm>
          <a:prstGeom prst="rect">
            <a:avLst/>
          </a:prstGeom>
        </p:spPr>
        <p:txBody>
          <a:bodyPr wrap="square" lIns="0" tIns="0" rIns="0" bIns="0" anchor="t">
            <a:spAutoFit/>
          </a:bodyPr>
          <a:lstStyle/>
          <a:p>
            <a:pPr algn="r"/>
            <a:fld id="{794AB575-7986-1741-A4D9-8B601F7D4868}" type="slidenum">
              <a:rPr lang="en-US" sz="700" b="1" smtClean="0">
                <a:solidFill>
                  <a:srgbClr val="006BA6"/>
                </a:solidFill>
              </a:rPr>
              <a:t>‹#›</a:t>
            </a:fld>
            <a:endParaRPr lang="en-US" sz="700" b="1" dirty="0">
              <a:solidFill>
                <a:srgbClr val="006BA6"/>
              </a:solidFill>
            </a:endParaRPr>
          </a:p>
        </p:txBody>
      </p:sp>
      <p:sp>
        <p:nvSpPr>
          <p:cNvPr id="4" name="TextBox 3"/>
          <p:cNvSpPr txBox="1"/>
          <p:nvPr/>
        </p:nvSpPr>
        <p:spPr>
          <a:xfrm>
            <a:off x="164757" y="1861751"/>
            <a:ext cx="914400" cy="914400"/>
          </a:xfrm>
          <a:prstGeom prst="rect">
            <a:avLst/>
          </a:prstGeom>
        </p:spPr>
        <p:txBody>
          <a:bodyPr vert="horz" wrap="none" lIns="0" tIns="0" rIns="0" bIns="0" rtlCol="0" anchor="t" anchorCtr="0">
            <a:noAutofit/>
          </a:bodyPr>
          <a:lstStyle/>
          <a:p>
            <a:pPr marL="0" indent="0">
              <a:spcBef>
                <a:spcPts val="200"/>
              </a:spcBef>
              <a:spcAft>
                <a:spcPts val="600"/>
              </a:spcAft>
              <a:buClr>
                <a:srgbClr val="159FE8"/>
              </a:buClr>
              <a:buFont typeface="Calibri" pitchFamily="34" charset="0"/>
              <a:buNone/>
            </a:pPr>
            <a:endParaRPr lang="en-US" sz="1900" b="1" dirty="0">
              <a:solidFill>
                <a:srgbClr val="777777"/>
              </a:solidFill>
              <a:latin typeface="Century Gothic" panose="020B0502020202020204" pitchFamily="34" charset="0"/>
            </a:endParaRPr>
          </a:p>
        </p:txBody>
      </p:sp>
      <p:sp>
        <p:nvSpPr>
          <p:cNvPr id="12" name="Rectangle 11"/>
          <p:cNvSpPr/>
          <p:nvPr userDrawn="1"/>
        </p:nvSpPr>
        <p:spPr>
          <a:xfrm>
            <a:off x="5812681" y="6601701"/>
            <a:ext cx="2905869" cy="107722"/>
          </a:xfrm>
          <a:prstGeom prst="rect">
            <a:avLst/>
          </a:prstGeom>
        </p:spPr>
        <p:txBody>
          <a:bodyPr wrap="square" lIns="0" tIns="0" rIns="0" bIns="0" anchor="t">
            <a:spAutoFit/>
          </a:bodyPr>
          <a:lstStyle/>
          <a:p>
            <a:pPr algn="r"/>
            <a:r>
              <a:rPr lang="en-US" sz="700" b="0" i="0" kern="1200" dirty="0">
                <a:solidFill>
                  <a:schemeClr val="bg1">
                    <a:lumMod val="50000"/>
                  </a:schemeClr>
                </a:solidFill>
                <a:latin typeface="Arial" charset="0"/>
                <a:ea typeface="+mn-ea"/>
                <a:cs typeface="Arial" charset="0"/>
              </a:rPr>
              <a:t>© 2017 Verisk Analytics, Inc. All rights reserved.</a:t>
            </a:r>
            <a:endParaRPr lang="en-US" sz="700" b="0" i="0" kern="1200" dirty="0">
              <a:solidFill>
                <a:schemeClr val="bg1">
                  <a:lumMod val="50000"/>
                </a:schemeClr>
              </a:solidFill>
              <a:effectLst/>
              <a:latin typeface="Arial" charset="0"/>
              <a:ea typeface="+mn-ea"/>
              <a:cs typeface="Arial" charset="0"/>
            </a:endParaRPr>
          </a:p>
        </p:txBody>
      </p:sp>
      <p:pic>
        <p:nvPicPr>
          <p:cNvPr id="13" name="Picture 1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687409" y="88107"/>
            <a:ext cx="231340" cy="228600"/>
          </a:xfrm>
          <a:prstGeom prst="rect">
            <a:avLst/>
          </a:prstGeom>
        </p:spPr>
      </p:pic>
      <p:cxnSp>
        <p:nvCxnSpPr>
          <p:cNvPr id="14" name="Straight Connector 13"/>
          <p:cNvCxnSpPr/>
          <p:nvPr userDrawn="1"/>
        </p:nvCxnSpPr>
        <p:spPr>
          <a:xfrm>
            <a:off x="365760" y="411480"/>
            <a:ext cx="8549640" cy="0"/>
          </a:xfrm>
          <a:prstGeom prst="line">
            <a:avLst/>
          </a:prstGeom>
          <a:ln>
            <a:solidFill>
              <a:srgbClr val="006BA6"/>
            </a:solidFill>
          </a:ln>
        </p:spPr>
        <p:style>
          <a:lnRef idx="1">
            <a:schemeClr val="accent1"/>
          </a:lnRef>
          <a:fillRef idx="0">
            <a:schemeClr val="accent1"/>
          </a:fillRef>
          <a:effectRef idx="0">
            <a:schemeClr val="accent1"/>
          </a:effectRef>
          <a:fontRef idx="minor">
            <a:schemeClr val="tx1"/>
          </a:fontRef>
        </p:style>
      </p:cxnSp>
      <p:sp>
        <p:nvSpPr>
          <p:cNvPr id="17" name="Triangle 16"/>
          <p:cNvSpPr/>
          <p:nvPr userDrawn="1"/>
        </p:nvSpPr>
        <p:spPr>
          <a:xfrm rot="10800000">
            <a:off x="365760" y="411480"/>
            <a:ext cx="100584" cy="82297"/>
          </a:xfrm>
          <a:prstGeom prst="triangle">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8747125" y="6601701"/>
            <a:ext cx="174625" cy="107722"/>
          </a:xfrm>
          <a:prstGeom prst="rect">
            <a:avLst/>
          </a:prstGeom>
        </p:spPr>
        <p:txBody>
          <a:bodyPr wrap="square" lIns="0" tIns="0" rIns="0" bIns="0" anchor="t">
            <a:spAutoFit/>
          </a:bodyPr>
          <a:lstStyle/>
          <a:p>
            <a:pPr algn="r"/>
            <a:fld id="{794AB575-7986-1741-A4D9-8B601F7D4868}" type="slidenum">
              <a:rPr lang="en-US" sz="700" b="1" smtClean="0">
                <a:solidFill>
                  <a:srgbClr val="006BA6"/>
                </a:solidFill>
              </a:rPr>
              <a:t>‹#›</a:t>
            </a:fld>
            <a:endParaRPr lang="en-US" sz="700" b="1" dirty="0">
              <a:solidFill>
                <a:srgbClr val="006BA6"/>
              </a:solidFill>
            </a:endParaRPr>
          </a:p>
        </p:txBody>
      </p:sp>
      <p:sp>
        <p:nvSpPr>
          <p:cNvPr id="20" name="TextBox 19"/>
          <p:cNvSpPr txBox="1"/>
          <p:nvPr userDrawn="1"/>
        </p:nvSpPr>
        <p:spPr>
          <a:xfrm>
            <a:off x="164757" y="1861751"/>
            <a:ext cx="914400" cy="914400"/>
          </a:xfrm>
          <a:prstGeom prst="rect">
            <a:avLst/>
          </a:prstGeom>
        </p:spPr>
        <p:txBody>
          <a:bodyPr vert="horz" wrap="none" lIns="0" tIns="0" rIns="0" bIns="0" rtlCol="0" anchor="t" anchorCtr="0">
            <a:noAutofit/>
          </a:bodyPr>
          <a:lstStyle/>
          <a:p>
            <a:pPr marL="0" indent="0">
              <a:spcBef>
                <a:spcPts val="200"/>
              </a:spcBef>
              <a:spcAft>
                <a:spcPts val="600"/>
              </a:spcAft>
              <a:buClr>
                <a:srgbClr val="159FE8"/>
              </a:buClr>
              <a:buFont typeface="Calibri" pitchFamily="34" charset="0"/>
              <a:buNone/>
            </a:pPr>
            <a:endParaRPr lang="en-US" sz="1900" b="1" dirty="0">
              <a:solidFill>
                <a:srgbClr val="777777"/>
              </a:solidFill>
              <a:latin typeface="Century Gothic" panose="020B0502020202020204" pitchFamily="34" charset="0"/>
            </a:endParaRPr>
          </a:p>
        </p:txBody>
      </p:sp>
      <p:pic>
        <p:nvPicPr>
          <p:cNvPr id="5" name="Picture 4"/>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02336" y="6613521"/>
            <a:ext cx="1677289" cy="86492"/>
          </a:xfrm>
          <a:prstGeom prst="rect">
            <a:avLst/>
          </a:prstGeom>
        </p:spPr>
      </p:pic>
    </p:spTree>
    <p:extLst>
      <p:ext uri="{BB962C8B-B14F-4D97-AF65-F5344CB8AC3E}">
        <p14:creationId xmlns:p14="http://schemas.microsoft.com/office/powerpoint/2010/main" val="121744692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spd="slow"/>
  <p:hf hdr="0" ftr="0" dt="0"/>
  <p:txStyles>
    <p:titleStyle>
      <a:lvl1pPr algn="l" defTabSz="914377" rtl="0" eaLnBrk="1" latinLnBrk="0" hangingPunct="1">
        <a:lnSpc>
          <a:spcPct val="80000"/>
        </a:lnSpc>
        <a:spcBef>
          <a:spcPct val="0"/>
        </a:spcBef>
        <a:buNone/>
        <a:defRPr sz="2400" b="1" i="0" kern="1200">
          <a:solidFill>
            <a:srgbClr val="004B87"/>
          </a:solidFill>
          <a:effectLst/>
          <a:latin typeface="Arial" charset="0"/>
          <a:ea typeface="+mj-ea"/>
          <a:cs typeface="+mj-cs"/>
        </a:defRPr>
      </a:lvl1pPr>
    </p:titleStyle>
    <p:bodyStyle>
      <a:lvl1pPr marL="171450" indent="-171450" algn="l" defTabSz="914377" rtl="0" eaLnBrk="1" latinLnBrk="0" hangingPunct="1">
        <a:spcBef>
          <a:spcPts val="200"/>
        </a:spcBef>
        <a:buClr>
          <a:srgbClr val="005F99"/>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5F99"/>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5F99"/>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5F99"/>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5F99"/>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2880">
          <p15:clr>
            <a:srgbClr val="F26B43"/>
          </p15:clr>
        </p15:guide>
        <p15:guide id="14" pos="248">
          <p15:clr>
            <a:srgbClr val="F26B43"/>
          </p15:clr>
        </p15:guide>
        <p15:guide id="15" pos="5616">
          <p15:clr>
            <a:srgbClr val="F26B43"/>
          </p15:clr>
        </p15:guide>
        <p15:guide id="16" orient="horz" pos="4088">
          <p15:clr>
            <a:srgbClr val="F26B43"/>
          </p15:clr>
        </p15:guide>
        <p15:guide id="17" orient="horz" pos="288">
          <p15:clr>
            <a:srgbClr val="F26B43"/>
          </p15:clr>
        </p15:guide>
        <p15:guide id="18" orient="horz" pos="1032">
          <p15:clr>
            <a:srgbClr val="F26B43"/>
          </p15:clr>
        </p15:guide>
        <p15:guide id="19" orient="horz" pos="42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56.emf"/></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svg"/><Relationship Id="rId2" Type="http://schemas.openxmlformats.org/officeDocument/2006/relationships/image" Target="../media/image42.tiff"/><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1.jpe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3.xml"/><Relationship Id="rId7" Type="http://schemas.openxmlformats.org/officeDocument/2006/relationships/image" Target="../media/image75.e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74.emf"/><Relationship Id="rId4" Type="http://schemas.openxmlformats.org/officeDocument/2006/relationships/oleObject" Target="../embeddings/oleObject4.bin"/><Relationship Id="rId9" Type="http://schemas.openxmlformats.org/officeDocument/2006/relationships/image" Target="../media/image76.emf"/></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78.svg"/><Relationship Id="rId7" Type="http://schemas.openxmlformats.org/officeDocument/2006/relationships/image" Target="../media/image8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77.png"/><Relationship Id="rId16"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image" Target="../media/image83.svg"/><Relationship Id="rId5" Type="http://schemas.openxmlformats.org/officeDocument/2006/relationships/image" Target="../media/image80.sv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79.png"/><Relationship Id="rId9" Type="http://schemas.openxmlformats.org/officeDocument/2006/relationships/image" Target="../media/image82.sv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7.xml"/><Relationship Id="rId1" Type="http://schemas.openxmlformats.org/officeDocument/2006/relationships/vmlDrawing" Target="../drawings/vmlDrawing5.vml"/><Relationship Id="rId5" Type="http://schemas.openxmlformats.org/officeDocument/2006/relationships/image" Target="../media/image95.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7.jpeg"/><Relationship Id="rId7" Type="http://schemas.openxmlformats.org/officeDocument/2006/relationships/image" Target="../media/image101.tiff"/><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 Id="rId9" Type="http://schemas.openxmlformats.org/officeDocument/2006/relationships/image" Target="../media/image103.tiff"/></Relationships>
</file>

<file path=ppt/slides/_rels/slide2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hyperlink" Target="mailto:bhutchings@iso.com" TargetMode="External"/><Relationship Id="rId2" Type="http://schemas.openxmlformats.org/officeDocument/2006/relationships/hyperlink" Target="mailto:dthomure@iso.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4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 Id="rId9" Type="http://schemas.openxmlformats.org/officeDocument/2006/relationships/image" Target="../media/image42.tiff"/></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iff"/><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50501" y="1922318"/>
            <a:ext cx="8372104" cy="1506682"/>
          </a:xfrm>
        </p:spPr>
        <p:txBody>
          <a:bodyPr>
            <a:normAutofit fontScale="90000"/>
          </a:bodyPr>
          <a:lstStyle/>
          <a:p>
            <a:pPr algn="ctr"/>
            <a:br>
              <a:rPr lang="en-US" sz="2400" dirty="0">
                <a:latin typeface="+mj-lt"/>
              </a:rPr>
            </a:br>
            <a:r>
              <a:rPr lang="en-US" sz="2200" b="0" dirty="0">
                <a:latin typeface="+mj-lt"/>
              </a:rPr>
              <a:t>The Building Code Effectiveness Grading Schedule (BCEGS</a:t>
            </a:r>
            <a:r>
              <a:rPr lang="en-US" sz="1600" dirty="0"/>
              <a:t>®</a:t>
            </a:r>
            <a:r>
              <a:rPr lang="en-US" sz="2200" b="0" dirty="0">
                <a:latin typeface="+mj-lt"/>
              </a:rPr>
              <a:t>)</a:t>
            </a:r>
            <a:br>
              <a:rPr lang="en-US" sz="2400" b="0" dirty="0">
                <a:latin typeface="+mj-lt"/>
              </a:rPr>
            </a:br>
            <a:br>
              <a:rPr lang="en-US" sz="1200" dirty="0">
                <a:latin typeface="+mj-lt"/>
              </a:rPr>
            </a:br>
            <a:r>
              <a:rPr lang="en-US" sz="1200" dirty="0">
                <a:latin typeface="+mj-lt"/>
              </a:rPr>
              <a:t>In collaboration with: Insurers, Community Building Officials, FEMA, ICC, University of Pennsylvania and AIR</a:t>
            </a:r>
            <a:br>
              <a:rPr lang="en-US" sz="2400" b="0" dirty="0">
                <a:latin typeface="+mj-lt"/>
              </a:rPr>
            </a:br>
            <a:br>
              <a:rPr lang="en-US" sz="2400" b="0" dirty="0">
                <a:latin typeface="+mj-lt"/>
              </a:rPr>
            </a:br>
            <a:endParaRPr lang="en-US" sz="2400" b="0" dirty="0">
              <a:latin typeface="+mj-lt"/>
            </a:endParaRPr>
          </a:p>
        </p:txBody>
      </p:sp>
      <p:sp>
        <p:nvSpPr>
          <p:cNvPr id="13" name="Slide Number Placeholder 12"/>
          <p:cNvSpPr>
            <a:spLocks noGrp="1"/>
          </p:cNvSpPr>
          <p:nvPr>
            <p:ph type="sldNum" sz="quarter" idx="4294967295"/>
          </p:nvPr>
        </p:nvSpPr>
        <p:spPr>
          <a:xfrm>
            <a:off x="7010400" y="6492875"/>
            <a:ext cx="2133600" cy="365125"/>
          </a:xfrm>
        </p:spPr>
        <p:txBody>
          <a:bodyPr/>
          <a:lstStyle/>
          <a:p>
            <a:fld id="{98C1AAA7-3584-431F-B171-B6E97BC46D50}" type="slidenum">
              <a:rPr lang="en-US" smtClean="0"/>
              <a:pPr/>
              <a:t>1</a:t>
            </a:fld>
            <a:endParaRPr lang="en-US" dirty="0"/>
          </a:p>
        </p:txBody>
      </p:sp>
      <p:sp>
        <p:nvSpPr>
          <p:cNvPr id="3" name="TextBox 2"/>
          <p:cNvSpPr txBox="1"/>
          <p:nvPr/>
        </p:nvSpPr>
        <p:spPr>
          <a:xfrm>
            <a:off x="356257" y="6032665"/>
            <a:ext cx="8490857" cy="584775"/>
          </a:xfrm>
          <a:prstGeom prst="rect">
            <a:avLst/>
          </a:prstGeom>
          <a:noFill/>
        </p:spPr>
        <p:txBody>
          <a:bodyPr wrap="square" rtlCol="0">
            <a:spAutoFit/>
          </a:bodyPr>
          <a:lstStyle/>
          <a:p>
            <a:r>
              <a:rPr lang="en-US" sz="1600" b="1" dirty="0">
                <a:solidFill>
                  <a:srgbClr val="FFA023"/>
                </a:solidFill>
              </a:rPr>
              <a:t>Presenter: Dale K. </a:t>
            </a:r>
            <a:r>
              <a:rPr lang="en-US" sz="1600" b="1" dirty="0" err="1">
                <a:solidFill>
                  <a:srgbClr val="FFA023"/>
                </a:solidFill>
              </a:rPr>
              <a:t>Thomure</a:t>
            </a:r>
            <a:r>
              <a:rPr lang="en-US" sz="1600" b="1" dirty="0">
                <a:solidFill>
                  <a:srgbClr val="FFA023"/>
                </a:solidFill>
              </a:rPr>
              <a:t>, CBO, CFM</a:t>
            </a:r>
          </a:p>
          <a:p>
            <a:r>
              <a:rPr lang="en-US" sz="1600" b="1" dirty="0">
                <a:solidFill>
                  <a:srgbClr val="FFA023"/>
                </a:solidFill>
              </a:rPr>
              <a:t>                  Community Hazard Mitigation Manager - ISO</a:t>
            </a:r>
          </a:p>
        </p:txBody>
      </p:sp>
      <p:sp>
        <p:nvSpPr>
          <p:cNvPr id="4" name="TextBox 3"/>
          <p:cNvSpPr txBox="1"/>
          <p:nvPr/>
        </p:nvSpPr>
        <p:spPr>
          <a:xfrm>
            <a:off x="475010" y="345349"/>
            <a:ext cx="7951304" cy="830997"/>
          </a:xfrm>
          <a:prstGeom prst="rect">
            <a:avLst/>
          </a:prstGeom>
          <a:noFill/>
        </p:spPr>
        <p:txBody>
          <a:bodyPr wrap="square" rtlCol="0">
            <a:spAutoFit/>
          </a:bodyPr>
          <a:lstStyle/>
          <a:p>
            <a:pPr algn="ctr"/>
            <a:r>
              <a:rPr lang="en-US" sz="2400" dirty="0">
                <a:solidFill>
                  <a:srgbClr val="FFC000"/>
                </a:solidFill>
              </a:rPr>
              <a:t>California Building Officials</a:t>
            </a:r>
          </a:p>
          <a:p>
            <a:pPr algn="ctr"/>
            <a:r>
              <a:rPr lang="en-US" sz="2400" dirty="0">
                <a:solidFill>
                  <a:srgbClr val="FFC000"/>
                </a:solidFill>
              </a:rPr>
              <a:t>May 18, 2021 – Newport Beach</a:t>
            </a:r>
          </a:p>
        </p:txBody>
      </p:sp>
      <p:pic>
        <p:nvPicPr>
          <p:cNvPr id="2" name="Picture 1">
            <a:extLst>
              <a:ext uri="{FF2B5EF4-FFF2-40B4-BE49-F238E27FC236}">
                <a16:creationId xmlns:a16="http://schemas.microsoft.com/office/drawing/2014/main" id="{74BF09AA-31FD-43A1-A245-9041C536FC0B}"/>
              </a:ext>
            </a:extLst>
          </p:cNvPr>
          <p:cNvPicPr>
            <a:picLocks noChangeAspect="1"/>
          </p:cNvPicPr>
          <p:nvPr/>
        </p:nvPicPr>
        <p:blipFill>
          <a:blip r:embed="rId3"/>
          <a:stretch>
            <a:fillRect/>
          </a:stretch>
        </p:blipFill>
        <p:spPr>
          <a:xfrm>
            <a:off x="6858583" y="5880538"/>
            <a:ext cx="713290" cy="889028"/>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8">
            <a:extLst>
              <a:ext uri="{FF2B5EF4-FFF2-40B4-BE49-F238E27FC236}">
                <a16:creationId xmlns:a16="http://schemas.microsoft.com/office/drawing/2014/main" id="{A7CE0B5E-8A8D-4381-A798-60529BB9E805}"/>
              </a:ext>
            </a:extLst>
          </p:cNvPr>
          <p:cNvSpPr txBox="1">
            <a:spLocks noChangeArrowheads="1"/>
          </p:cNvSpPr>
          <p:nvPr/>
        </p:nvSpPr>
        <p:spPr bwMode="auto">
          <a:xfrm>
            <a:off x="1028700" y="1752603"/>
            <a:ext cx="2619847" cy="628945"/>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dirty="0">
                <a:solidFill>
                  <a:srgbClr val="8CC63F"/>
                </a:solidFill>
                <a:latin typeface="Arial" pitchFamily="34" charset="0"/>
                <a:ea typeface="Calibri" pitchFamily="34" charset="0"/>
                <a:cs typeface="Times New Roman" pitchFamily="18" charset="0"/>
              </a:rPr>
              <a:t>Modern Building Code</a:t>
            </a:r>
            <a:endParaRPr lang="en-US" altLang="en-US" sz="3600" dirty="0">
              <a:solidFill>
                <a:srgbClr val="8CC63F"/>
              </a:solidFill>
              <a:latin typeface="Arial" pitchFamily="34" charset="0"/>
              <a:cs typeface="Arial" pitchFamily="34" charset="0"/>
            </a:endParaRPr>
          </a:p>
        </p:txBody>
      </p:sp>
      <p:sp>
        <p:nvSpPr>
          <p:cNvPr id="8" name="Text Box 28">
            <a:extLst>
              <a:ext uri="{FF2B5EF4-FFF2-40B4-BE49-F238E27FC236}">
                <a16:creationId xmlns:a16="http://schemas.microsoft.com/office/drawing/2014/main" id="{79004DC3-1891-4972-B86B-98CF62134B8C}"/>
              </a:ext>
            </a:extLst>
          </p:cNvPr>
          <p:cNvSpPr txBox="1">
            <a:spLocks noChangeArrowheads="1"/>
          </p:cNvSpPr>
          <p:nvPr/>
        </p:nvSpPr>
        <p:spPr bwMode="auto">
          <a:xfrm>
            <a:off x="5295900" y="1752601"/>
            <a:ext cx="2743200" cy="628945"/>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dirty="0">
                <a:solidFill>
                  <a:srgbClr val="FF0000"/>
                </a:solidFill>
                <a:latin typeface="Arial" pitchFamily="34" charset="0"/>
                <a:ea typeface="Calibri" pitchFamily="34" charset="0"/>
                <a:cs typeface="Times New Roman" pitchFamily="18" charset="0"/>
              </a:rPr>
              <a:t>Weakened or No Building Code</a:t>
            </a:r>
            <a:endParaRPr lang="en-US" altLang="en-US" sz="3600" dirty="0">
              <a:solidFill>
                <a:srgbClr val="FF0000"/>
              </a:solidFill>
              <a:latin typeface="Arial" pitchFamily="34" charset="0"/>
              <a:cs typeface="Arial" pitchFamily="34" charset="0"/>
            </a:endParaRPr>
          </a:p>
        </p:txBody>
      </p:sp>
      <p:grpSp>
        <p:nvGrpSpPr>
          <p:cNvPr id="9" name="Group 8">
            <a:extLst>
              <a:ext uri="{FF2B5EF4-FFF2-40B4-BE49-F238E27FC236}">
                <a16:creationId xmlns:a16="http://schemas.microsoft.com/office/drawing/2014/main" id="{F34E9A7C-0F87-4DEB-B23D-07B6A0E3B426}"/>
              </a:ext>
            </a:extLst>
          </p:cNvPr>
          <p:cNvGrpSpPr/>
          <p:nvPr/>
        </p:nvGrpSpPr>
        <p:grpSpPr>
          <a:xfrm>
            <a:off x="1547419" y="5535529"/>
            <a:ext cx="5907271" cy="649204"/>
            <a:chOff x="1575391" y="3756822"/>
            <a:chExt cx="5907271" cy="649204"/>
          </a:xfrm>
        </p:grpSpPr>
        <p:sp>
          <p:nvSpPr>
            <p:cNvPr id="10" name="Rectangle 9">
              <a:extLst>
                <a:ext uri="{FF2B5EF4-FFF2-40B4-BE49-F238E27FC236}">
                  <a16:creationId xmlns:a16="http://schemas.microsoft.com/office/drawing/2014/main" id="{42BFC176-3C38-457C-9F4D-3E69F326C091}"/>
                </a:ext>
              </a:extLst>
            </p:cNvPr>
            <p:cNvSpPr/>
            <p:nvPr/>
          </p:nvSpPr>
          <p:spPr>
            <a:xfrm rot="10800000">
              <a:off x="2400300" y="3790950"/>
              <a:ext cx="4267200" cy="266700"/>
            </a:xfrm>
            <a:prstGeom prst="rect">
              <a:avLst/>
            </a:prstGeom>
            <a:gradFill flip="none" rotWithShape="1">
              <a:gsLst>
                <a:gs pos="17000">
                  <a:srgbClr val="FF0000"/>
                </a:gs>
                <a:gs pos="0">
                  <a:srgbClr val="FF0000"/>
                </a:gs>
                <a:gs pos="0">
                  <a:srgbClr val="FF0000"/>
                </a:gs>
                <a:gs pos="100000">
                  <a:srgbClr val="92D05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4">
              <a:extLst>
                <a:ext uri="{FF2B5EF4-FFF2-40B4-BE49-F238E27FC236}">
                  <a16:creationId xmlns:a16="http://schemas.microsoft.com/office/drawing/2014/main" id="{6084B9C8-6FB1-4EB7-998B-537BFEB33C4C}"/>
                </a:ext>
              </a:extLst>
            </p:cNvPr>
            <p:cNvSpPr txBox="1">
              <a:spLocks noChangeArrowheads="1"/>
            </p:cNvSpPr>
            <p:nvPr/>
          </p:nvSpPr>
          <p:spPr bwMode="auto">
            <a:xfrm>
              <a:off x="3491980" y="4072271"/>
              <a:ext cx="2076750"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dirty="0">
                  <a:latin typeface="Arial" pitchFamily="34" charset="0"/>
                  <a:ea typeface="Calibri" pitchFamily="34" charset="0"/>
                  <a:cs typeface="Times New Roman" pitchFamily="18" charset="0"/>
                </a:rPr>
                <a:t>Vulnerability</a:t>
              </a:r>
              <a:endParaRPr lang="en-US" altLang="en-US" sz="3600" dirty="0">
                <a:latin typeface="Arial" pitchFamily="34" charset="0"/>
                <a:cs typeface="Arial" pitchFamily="34" charset="0"/>
              </a:endParaRPr>
            </a:p>
          </p:txBody>
        </p:sp>
        <p:sp>
          <p:nvSpPr>
            <p:cNvPr id="12" name="Text Box 4">
              <a:extLst>
                <a:ext uri="{FF2B5EF4-FFF2-40B4-BE49-F238E27FC236}">
                  <a16:creationId xmlns:a16="http://schemas.microsoft.com/office/drawing/2014/main" id="{2FC256DE-8EC2-4A05-8C13-EFE7C8082173}"/>
                </a:ext>
              </a:extLst>
            </p:cNvPr>
            <p:cNvSpPr txBox="1">
              <a:spLocks noChangeArrowheads="1"/>
            </p:cNvSpPr>
            <p:nvPr/>
          </p:nvSpPr>
          <p:spPr bwMode="auto">
            <a:xfrm>
              <a:off x="1575391" y="3757422"/>
              <a:ext cx="752253"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dirty="0">
                  <a:latin typeface="Arial" pitchFamily="34" charset="0"/>
                  <a:ea typeface="Calibri" pitchFamily="34" charset="0"/>
                  <a:cs typeface="Times New Roman" pitchFamily="18" charset="0"/>
                </a:rPr>
                <a:t>Low</a:t>
              </a:r>
              <a:endParaRPr lang="en-US" altLang="en-US" sz="3600" dirty="0">
                <a:latin typeface="Arial" pitchFamily="34" charset="0"/>
                <a:cs typeface="Arial" pitchFamily="34" charset="0"/>
              </a:endParaRPr>
            </a:p>
          </p:txBody>
        </p:sp>
        <p:sp>
          <p:nvSpPr>
            <p:cNvPr id="13" name="Text Box 4">
              <a:extLst>
                <a:ext uri="{FF2B5EF4-FFF2-40B4-BE49-F238E27FC236}">
                  <a16:creationId xmlns:a16="http://schemas.microsoft.com/office/drawing/2014/main" id="{2A946F04-399B-4C7A-8656-3A4A8E02F2EC}"/>
                </a:ext>
              </a:extLst>
            </p:cNvPr>
            <p:cNvSpPr txBox="1">
              <a:spLocks noChangeArrowheads="1"/>
            </p:cNvSpPr>
            <p:nvPr/>
          </p:nvSpPr>
          <p:spPr bwMode="auto">
            <a:xfrm>
              <a:off x="6730409" y="3756822"/>
              <a:ext cx="752253"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dirty="0">
                  <a:latin typeface="Arial" pitchFamily="34" charset="0"/>
                  <a:ea typeface="Calibri" pitchFamily="34" charset="0"/>
                  <a:cs typeface="Times New Roman" pitchFamily="18" charset="0"/>
                </a:rPr>
                <a:t>High</a:t>
              </a:r>
              <a:endParaRPr lang="en-US" altLang="en-US" sz="3600" dirty="0">
                <a:latin typeface="Arial" pitchFamily="34" charset="0"/>
                <a:cs typeface="Arial" pitchFamily="34" charset="0"/>
              </a:endParaRPr>
            </a:p>
          </p:txBody>
        </p:sp>
      </p:grpSp>
      <p:grpSp>
        <p:nvGrpSpPr>
          <p:cNvPr id="14" name="Group 13">
            <a:extLst>
              <a:ext uri="{FF2B5EF4-FFF2-40B4-BE49-F238E27FC236}">
                <a16:creationId xmlns:a16="http://schemas.microsoft.com/office/drawing/2014/main" id="{E056B318-5851-4413-8EEA-1DE9A292E7D6}"/>
              </a:ext>
            </a:extLst>
          </p:cNvPr>
          <p:cNvGrpSpPr/>
          <p:nvPr/>
        </p:nvGrpSpPr>
        <p:grpSpPr>
          <a:xfrm>
            <a:off x="1276350" y="4116262"/>
            <a:ext cx="6534150" cy="360191"/>
            <a:chOff x="1276349" y="3842491"/>
            <a:chExt cx="6534150" cy="360191"/>
          </a:xfrm>
        </p:grpSpPr>
        <p:sp>
          <p:nvSpPr>
            <p:cNvPr id="15" name="Text Box 4">
              <a:extLst>
                <a:ext uri="{FF2B5EF4-FFF2-40B4-BE49-F238E27FC236}">
                  <a16:creationId xmlns:a16="http://schemas.microsoft.com/office/drawing/2014/main" id="{F422BBB3-6AA0-4991-B710-3FDA6EA7A820}"/>
                </a:ext>
              </a:extLst>
            </p:cNvPr>
            <p:cNvSpPr txBox="1">
              <a:spLocks noChangeArrowheads="1"/>
            </p:cNvSpPr>
            <p:nvPr/>
          </p:nvSpPr>
          <p:spPr bwMode="auto">
            <a:xfrm>
              <a:off x="1276349" y="3868927"/>
              <a:ext cx="2247899"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dirty="0">
                  <a:solidFill>
                    <a:srgbClr val="72AF2F"/>
                  </a:solidFill>
                  <a:latin typeface="Arial" pitchFamily="34" charset="0"/>
                  <a:ea typeface="Calibri" pitchFamily="34" charset="0"/>
                  <a:cs typeface="Times New Roman" pitchFamily="18" charset="0"/>
                </a:rPr>
                <a:t>Effective Code Enforcement</a:t>
              </a:r>
              <a:endParaRPr lang="en-US" altLang="en-US" sz="3200" dirty="0">
                <a:solidFill>
                  <a:srgbClr val="72AF2F"/>
                </a:solidFill>
                <a:latin typeface="Arial" pitchFamily="34" charset="0"/>
                <a:cs typeface="Arial" pitchFamily="34" charset="0"/>
              </a:endParaRPr>
            </a:p>
          </p:txBody>
        </p:sp>
        <p:sp>
          <p:nvSpPr>
            <p:cNvPr id="16" name="Text Box 4">
              <a:extLst>
                <a:ext uri="{FF2B5EF4-FFF2-40B4-BE49-F238E27FC236}">
                  <a16:creationId xmlns:a16="http://schemas.microsoft.com/office/drawing/2014/main" id="{CAC70C95-44A0-45A8-9C34-3A05493115A4}"/>
                </a:ext>
              </a:extLst>
            </p:cNvPr>
            <p:cNvSpPr txBox="1">
              <a:spLocks noChangeArrowheads="1"/>
            </p:cNvSpPr>
            <p:nvPr/>
          </p:nvSpPr>
          <p:spPr bwMode="auto">
            <a:xfrm>
              <a:off x="5524499" y="3842491"/>
              <a:ext cx="2286000"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dirty="0">
                  <a:solidFill>
                    <a:srgbClr val="FF0000"/>
                  </a:solidFill>
                  <a:latin typeface="Arial" pitchFamily="34" charset="0"/>
                  <a:ea typeface="Calibri" pitchFamily="34" charset="0"/>
                  <a:cs typeface="Times New Roman" pitchFamily="18" charset="0"/>
                </a:rPr>
                <a:t>Poor or No Code Enforcement</a:t>
              </a:r>
              <a:endParaRPr lang="en-US" altLang="en-US" sz="3200" dirty="0">
                <a:solidFill>
                  <a:srgbClr val="FF0000"/>
                </a:solidFill>
                <a:latin typeface="Arial" pitchFamily="34" charset="0"/>
                <a:cs typeface="Arial" pitchFamily="34" charset="0"/>
              </a:endParaRPr>
            </a:p>
          </p:txBody>
        </p:sp>
      </p:grpSp>
      <p:sp>
        <p:nvSpPr>
          <p:cNvPr id="20" name="Title 1">
            <a:extLst>
              <a:ext uri="{FF2B5EF4-FFF2-40B4-BE49-F238E27FC236}">
                <a16:creationId xmlns:a16="http://schemas.microsoft.com/office/drawing/2014/main" id="{8D960F25-ADC4-402F-8F92-58C6D8401DF3}"/>
              </a:ext>
            </a:extLst>
          </p:cNvPr>
          <p:cNvSpPr>
            <a:spLocks noGrp="1"/>
          </p:cNvSpPr>
          <p:nvPr>
            <p:ph type="title"/>
          </p:nvPr>
        </p:nvSpPr>
        <p:spPr>
          <a:xfrm>
            <a:off x="457200" y="716934"/>
            <a:ext cx="8229600" cy="905164"/>
          </a:xfrm>
        </p:spPr>
        <p:txBody>
          <a:bodyPr>
            <a:noAutofit/>
          </a:bodyPr>
          <a:lstStyle/>
          <a:p>
            <a:pPr algn="ctr"/>
            <a:r>
              <a:rPr lang="en-US" altLang="en-US" sz="2400" dirty="0">
                <a:cs typeface="Arial" pitchFamily="34" charset="0"/>
              </a:rPr>
              <a:t>BCEGS is an Indicator of Community Vulnerability</a:t>
            </a:r>
            <a:br>
              <a:rPr lang="en-US" altLang="en-US" sz="2400" dirty="0">
                <a:cs typeface="Arial" pitchFamily="34" charset="0"/>
              </a:rPr>
            </a:br>
            <a:br>
              <a:rPr lang="en-US" altLang="en-US" sz="1600" dirty="0">
                <a:cs typeface="Arial" pitchFamily="34" charset="0"/>
              </a:rPr>
            </a:br>
            <a:r>
              <a:rPr lang="en-US" altLang="en-US" sz="1600" b="0" i="1" dirty="0">
                <a:cs typeface="Arial" pitchFamily="34" charset="0"/>
              </a:rPr>
              <a:t>Consider the two towns below:</a:t>
            </a:r>
            <a:br>
              <a:rPr lang="en-US" dirty="0"/>
            </a:br>
            <a:endParaRPr lang="en-US" altLang="en-US" dirty="0">
              <a:cs typeface="Arial" pitchFamily="34" charset="0"/>
            </a:endParaRPr>
          </a:p>
        </p:txBody>
      </p:sp>
      <p:sp>
        <p:nvSpPr>
          <p:cNvPr id="2" name="Isosceles Triangle 1">
            <a:extLst>
              <a:ext uri="{FF2B5EF4-FFF2-40B4-BE49-F238E27FC236}">
                <a16:creationId xmlns:a16="http://schemas.microsoft.com/office/drawing/2014/main" id="{88F6B92B-2DC8-4E28-8465-550F4192777C}"/>
              </a:ext>
            </a:extLst>
          </p:cNvPr>
          <p:cNvSpPr/>
          <p:nvPr/>
        </p:nvSpPr>
        <p:spPr>
          <a:xfrm rot="10800000">
            <a:off x="2229426" y="5346019"/>
            <a:ext cx="341745" cy="175490"/>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B28CC9D8-C3A7-4740-A7F2-9B8FE2D58FBA}"/>
              </a:ext>
            </a:extLst>
          </p:cNvPr>
          <p:cNvSpPr/>
          <p:nvPr/>
        </p:nvSpPr>
        <p:spPr>
          <a:xfrm rot="10800000">
            <a:off x="6401958" y="5360039"/>
            <a:ext cx="341745" cy="175490"/>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42727A-DFED-432B-AE21-6C96A6277AE2}"/>
              </a:ext>
            </a:extLst>
          </p:cNvPr>
          <p:cNvSpPr/>
          <p:nvPr/>
        </p:nvSpPr>
        <p:spPr>
          <a:xfrm>
            <a:off x="1938554" y="5020988"/>
            <a:ext cx="867545" cy="338554"/>
          </a:xfrm>
          <a:prstGeom prst="rect">
            <a:avLst/>
          </a:prstGeom>
        </p:spPr>
        <p:txBody>
          <a:bodyPr wrap="none">
            <a:spAutoFit/>
          </a:bodyPr>
          <a:lstStyle/>
          <a:p>
            <a:pPr algn="ctr" fontAlgn="base">
              <a:spcBef>
                <a:spcPct val="0"/>
              </a:spcBef>
              <a:spcAft>
                <a:spcPct val="0"/>
              </a:spcAft>
            </a:pPr>
            <a:r>
              <a:rPr lang="en-US" altLang="en-US" sz="1600" dirty="0">
                <a:latin typeface="Arial" pitchFamily="34" charset="0"/>
                <a:cs typeface="Times New Roman" pitchFamily="18" charset="0"/>
              </a:rPr>
              <a:t>Class 1</a:t>
            </a:r>
            <a:endParaRPr lang="en-US" altLang="en-US" sz="1600" dirty="0">
              <a:latin typeface="Arial" pitchFamily="34" charset="0"/>
              <a:cs typeface="Arial" pitchFamily="34" charset="0"/>
            </a:endParaRPr>
          </a:p>
        </p:txBody>
      </p:sp>
      <p:sp>
        <p:nvSpPr>
          <p:cNvPr id="18" name="Rectangle 17">
            <a:extLst>
              <a:ext uri="{FF2B5EF4-FFF2-40B4-BE49-F238E27FC236}">
                <a16:creationId xmlns:a16="http://schemas.microsoft.com/office/drawing/2014/main" id="{25FB4623-098D-4B0F-9C3C-B61F9DD14123}"/>
              </a:ext>
            </a:extLst>
          </p:cNvPr>
          <p:cNvSpPr/>
          <p:nvPr/>
        </p:nvSpPr>
        <p:spPr>
          <a:xfrm>
            <a:off x="5698302" y="5008158"/>
            <a:ext cx="1507144" cy="338554"/>
          </a:xfrm>
          <a:prstGeom prst="rect">
            <a:avLst/>
          </a:prstGeom>
        </p:spPr>
        <p:txBody>
          <a:bodyPr wrap="none">
            <a:spAutoFit/>
          </a:bodyPr>
          <a:lstStyle/>
          <a:p>
            <a:pPr algn="ctr" fontAlgn="base">
              <a:spcBef>
                <a:spcPct val="0"/>
              </a:spcBef>
              <a:spcAft>
                <a:spcPct val="0"/>
              </a:spcAft>
            </a:pPr>
            <a:r>
              <a:rPr lang="en-US" altLang="en-US" sz="1600" dirty="0">
                <a:latin typeface="Arial" pitchFamily="34" charset="0"/>
                <a:cs typeface="Times New Roman" pitchFamily="18" charset="0"/>
              </a:rPr>
              <a:t>Class 10 or 99</a:t>
            </a:r>
            <a:endParaRPr lang="en-US" altLang="en-US" sz="1600" dirty="0">
              <a:latin typeface="Arial" pitchFamily="34" charset="0"/>
              <a:cs typeface="Arial" pitchFamily="34" charset="0"/>
            </a:endParaRPr>
          </a:p>
        </p:txBody>
      </p:sp>
      <p:pic>
        <p:nvPicPr>
          <p:cNvPr id="19" name="Graphic 18" descr="City">
            <a:extLst>
              <a:ext uri="{FF2B5EF4-FFF2-40B4-BE49-F238E27FC236}">
                <a16:creationId xmlns:a16="http://schemas.microsoft.com/office/drawing/2014/main" id="{92E0365A-AFE2-4244-88E1-280DA97A1F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129" y="2504556"/>
            <a:ext cx="914400" cy="1199665"/>
          </a:xfrm>
          <a:prstGeom prst="rect">
            <a:avLst/>
          </a:prstGeom>
        </p:spPr>
      </p:pic>
      <p:pic>
        <p:nvPicPr>
          <p:cNvPr id="22" name="Graphic 21" descr="Factory">
            <a:extLst>
              <a:ext uri="{FF2B5EF4-FFF2-40B4-BE49-F238E27FC236}">
                <a16:creationId xmlns:a16="http://schemas.microsoft.com/office/drawing/2014/main" id="{7C280F04-2935-4F75-A86E-2DF052BF7C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1171" y="2715302"/>
            <a:ext cx="1113576" cy="914400"/>
          </a:xfrm>
          <a:prstGeom prst="rect">
            <a:avLst/>
          </a:prstGeom>
        </p:spPr>
      </p:pic>
      <p:pic>
        <p:nvPicPr>
          <p:cNvPr id="24" name="Graphic 23" descr="House">
            <a:extLst>
              <a:ext uri="{FF2B5EF4-FFF2-40B4-BE49-F238E27FC236}">
                <a16:creationId xmlns:a16="http://schemas.microsoft.com/office/drawing/2014/main" id="{C2675C1B-7A64-4F91-9378-294B4426C0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2028" y="2946437"/>
            <a:ext cx="657021" cy="628946"/>
          </a:xfrm>
          <a:prstGeom prst="rect">
            <a:avLst/>
          </a:prstGeom>
        </p:spPr>
      </p:pic>
      <p:pic>
        <p:nvPicPr>
          <p:cNvPr id="25" name="Graphic 24" descr="City">
            <a:extLst>
              <a:ext uri="{FF2B5EF4-FFF2-40B4-BE49-F238E27FC236}">
                <a16:creationId xmlns:a16="http://schemas.microsoft.com/office/drawing/2014/main" id="{07204879-6A04-4A19-B71E-90D0FCD97E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59253" y="2438325"/>
            <a:ext cx="914400" cy="1199665"/>
          </a:xfrm>
          <a:prstGeom prst="rect">
            <a:avLst/>
          </a:prstGeom>
        </p:spPr>
      </p:pic>
      <p:pic>
        <p:nvPicPr>
          <p:cNvPr id="26" name="Graphic 25" descr="Factory">
            <a:extLst>
              <a:ext uri="{FF2B5EF4-FFF2-40B4-BE49-F238E27FC236}">
                <a16:creationId xmlns:a16="http://schemas.microsoft.com/office/drawing/2014/main" id="{FCCE39C7-E9A6-49A4-8730-3097803B19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9295" y="2649071"/>
            <a:ext cx="1113576" cy="914400"/>
          </a:xfrm>
          <a:prstGeom prst="rect">
            <a:avLst/>
          </a:prstGeom>
        </p:spPr>
      </p:pic>
      <p:pic>
        <p:nvPicPr>
          <p:cNvPr id="27" name="Graphic 26" descr="House">
            <a:extLst>
              <a:ext uri="{FF2B5EF4-FFF2-40B4-BE49-F238E27FC236}">
                <a16:creationId xmlns:a16="http://schemas.microsoft.com/office/drawing/2014/main" id="{AC66B295-F068-4877-8F2C-20478CC14E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0152" y="2880206"/>
            <a:ext cx="657021" cy="628946"/>
          </a:xfrm>
          <a:prstGeom prst="rect">
            <a:avLst/>
          </a:prstGeom>
        </p:spPr>
      </p:pic>
    </p:spTree>
    <p:extLst>
      <p:ext uri="{BB962C8B-B14F-4D97-AF65-F5344CB8AC3E}">
        <p14:creationId xmlns:p14="http://schemas.microsoft.com/office/powerpoint/2010/main" val="36835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644614"/>
            <a:ext cx="8229600" cy="609600"/>
          </a:xfrm>
        </p:spPr>
        <p:txBody>
          <a:bodyPr>
            <a:normAutofit/>
          </a:bodyPr>
          <a:lstStyle/>
          <a:p>
            <a:pPr algn="ctr" eaLnBrk="1" hangingPunct="1"/>
            <a:r>
              <a:rPr lang="en-US" altLang="en-US" sz="2800" b="0" dirty="0">
                <a:latin typeface="Century Gothic" panose="020B0502020202020204" pitchFamily="34" charset="0"/>
                <a:cs typeface="Arial" pitchFamily="34" charset="0"/>
              </a:rPr>
              <a:t>BCEGS Benchmarking - National Classifications</a:t>
            </a:r>
          </a:p>
        </p:txBody>
      </p:sp>
      <p:graphicFrame>
        <p:nvGraphicFramePr>
          <p:cNvPr id="5" name="Chart 4"/>
          <p:cNvGraphicFramePr>
            <a:graphicFrameLocks/>
          </p:cNvGraphicFramePr>
          <p:nvPr/>
        </p:nvGraphicFramePr>
        <p:xfrm>
          <a:off x="219075" y="1566862"/>
          <a:ext cx="8763000" cy="4848225"/>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7B7665B3-C360-4033-935A-E9A68B1F7276}"/>
              </a:ext>
            </a:extLst>
          </p:cNvPr>
          <p:cNvPicPr>
            <a:picLocks noChangeAspect="1"/>
          </p:cNvPicPr>
          <p:nvPr/>
        </p:nvPicPr>
        <p:blipFill>
          <a:blip r:embed="rId4"/>
          <a:stretch>
            <a:fillRect/>
          </a:stretch>
        </p:blipFill>
        <p:spPr>
          <a:xfrm>
            <a:off x="6167682" y="2241943"/>
            <a:ext cx="2375955" cy="2050755"/>
          </a:xfrm>
          <a:prstGeom prst="rect">
            <a:avLst/>
          </a:prstGeom>
          <a:ln>
            <a:solidFill>
              <a:schemeClr val="accent1"/>
            </a:solidFill>
          </a:ln>
        </p:spPr>
      </p:pic>
    </p:spTree>
    <p:extLst>
      <p:ext uri="{BB962C8B-B14F-4D97-AF65-F5344CB8AC3E}">
        <p14:creationId xmlns:p14="http://schemas.microsoft.com/office/powerpoint/2010/main" val="90324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337D9E-2CA1-41E9-9EEB-402A186E36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360" y="489000"/>
            <a:ext cx="6463514" cy="3761455"/>
          </a:xfrm>
          <a:prstGeom prst="rect">
            <a:avLst/>
          </a:prstGeom>
        </p:spPr>
      </p:pic>
      <p:pic>
        <p:nvPicPr>
          <p:cNvPr id="5" name="Picture 4">
            <a:extLst>
              <a:ext uri="{FF2B5EF4-FFF2-40B4-BE49-F238E27FC236}">
                <a16:creationId xmlns:a16="http://schemas.microsoft.com/office/drawing/2014/main" id="{DDAE4415-0C1A-4DA9-9A24-A8D2DFFC62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49899" y="4034646"/>
            <a:ext cx="5894101" cy="2806208"/>
          </a:xfrm>
          <a:prstGeom prst="rect">
            <a:avLst/>
          </a:prstGeom>
        </p:spPr>
      </p:pic>
    </p:spTree>
    <p:extLst>
      <p:ext uri="{BB962C8B-B14F-4D97-AF65-F5344CB8AC3E}">
        <p14:creationId xmlns:p14="http://schemas.microsoft.com/office/powerpoint/2010/main" val="123809995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BCEGS Data Usage and Applicability</a:t>
            </a:r>
          </a:p>
        </p:txBody>
      </p:sp>
      <p:graphicFrame>
        <p:nvGraphicFramePr>
          <p:cNvPr id="5" name="Content Placeholder 4"/>
          <p:cNvGraphicFramePr>
            <a:graphicFrameLocks noGrp="1"/>
          </p:cNvGraphicFramePr>
          <p:nvPr>
            <p:ph idx="1"/>
          </p:nvPr>
        </p:nvGraphicFramePr>
        <p:xfrm>
          <a:off x="433388" y="1358900"/>
          <a:ext cx="8066087" cy="513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98C1AAA7-3584-431F-B171-B6E97BC46D50}" type="slidenum">
              <a:rPr lang="en-US" smtClean="0"/>
              <a:pPr/>
              <a:t>13</a:t>
            </a:fld>
            <a:endParaRPr lang="en-US" dirty="0"/>
          </a:p>
        </p:txBody>
      </p:sp>
      <p:sp>
        <p:nvSpPr>
          <p:cNvPr id="3" name="Callout: Left Arrow 2">
            <a:extLst>
              <a:ext uri="{FF2B5EF4-FFF2-40B4-BE49-F238E27FC236}">
                <a16:creationId xmlns:a16="http://schemas.microsoft.com/office/drawing/2014/main" id="{EC6B9B86-3FEF-465A-B4F5-DD3223E39E16}"/>
              </a:ext>
            </a:extLst>
          </p:cNvPr>
          <p:cNvSpPr/>
          <p:nvPr/>
        </p:nvSpPr>
        <p:spPr>
          <a:xfrm>
            <a:off x="5065776" y="1243584"/>
            <a:ext cx="3209544" cy="914400"/>
          </a:xfrm>
          <a:prstGeom prst="leftArrowCallout">
            <a:avLst>
              <a:gd name="adj1" fmla="val 25000"/>
              <a:gd name="adj2" fmla="val 25000"/>
              <a:gd name="adj3" fmla="val 37000"/>
              <a:gd name="adj4" fmla="val 839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US" sz="1100" dirty="0">
                <a:solidFill>
                  <a:schemeClr val="tx1"/>
                </a:solidFill>
              </a:rPr>
              <a:t>Filed Advisory Credits</a:t>
            </a:r>
          </a:p>
          <a:p>
            <a:pPr marL="171450" indent="-171450" algn="ctr">
              <a:buFont typeface="Arial" panose="020B0604020202020204" pitchFamily="34" charset="0"/>
              <a:buChar char="•"/>
            </a:pPr>
            <a:r>
              <a:rPr lang="en-US" sz="1100" dirty="0">
                <a:solidFill>
                  <a:schemeClr val="tx1"/>
                </a:solidFill>
              </a:rPr>
              <a:t>Building Underwriting Reports</a:t>
            </a:r>
          </a:p>
          <a:p>
            <a:pPr marL="171450" indent="-171450" algn="ctr">
              <a:buFont typeface="Arial" panose="020B0604020202020204" pitchFamily="34" charset="0"/>
              <a:buChar char="•"/>
            </a:pPr>
            <a:r>
              <a:rPr lang="en-US" sz="1100" dirty="0">
                <a:solidFill>
                  <a:schemeClr val="tx1"/>
                </a:solidFill>
              </a:rPr>
              <a:t>Enhanced Wind Rating</a:t>
            </a:r>
          </a:p>
          <a:p>
            <a:pPr marL="171450" indent="-171450" algn="ctr">
              <a:buFont typeface="Arial" panose="020B0604020202020204" pitchFamily="34" charset="0"/>
              <a:buChar char="•"/>
            </a:pPr>
            <a:r>
              <a:rPr lang="en-US" sz="1100" dirty="0">
                <a:solidFill>
                  <a:schemeClr val="tx1"/>
                </a:solidFill>
              </a:rPr>
              <a:t>AIR Cat Models</a:t>
            </a:r>
          </a:p>
        </p:txBody>
      </p:sp>
      <p:sp>
        <p:nvSpPr>
          <p:cNvPr id="6" name="Callout: Left Arrow 5">
            <a:extLst>
              <a:ext uri="{FF2B5EF4-FFF2-40B4-BE49-F238E27FC236}">
                <a16:creationId xmlns:a16="http://schemas.microsoft.com/office/drawing/2014/main" id="{D6F550CC-92B9-46E2-A83A-16BD130908AD}"/>
              </a:ext>
            </a:extLst>
          </p:cNvPr>
          <p:cNvSpPr/>
          <p:nvPr/>
        </p:nvSpPr>
        <p:spPr>
          <a:xfrm>
            <a:off x="6821424" y="2432304"/>
            <a:ext cx="2194560" cy="996696"/>
          </a:xfrm>
          <a:prstGeom prst="leftArrowCallout">
            <a:avLst>
              <a:gd name="adj1" fmla="val 23853"/>
              <a:gd name="adj2" fmla="val 24108"/>
              <a:gd name="adj3" fmla="val 27964"/>
              <a:gd name="adj4" fmla="val 82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US" sz="1100" dirty="0">
                <a:solidFill>
                  <a:schemeClr val="tx1"/>
                </a:solidFill>
              </a:rPr>
              <a:t>Local Government Management Tools - Benchmarking</a:t>
            </a:r>
          </a:p>
          <a:p>
            <a:pPr marL="171450" indent="-171450" algn="ctr">
              <a:buFont typeface="Arial" panose="020B0604020202020204" pitchFamily="34" charset="0"/>
              <a:buChar char="•"/>
            </a:pPr>
            <a:r>
              <a:rPr lang="en-US" sz="1100" dirty="0">
                <a:solidFill>
                  <a:schemeClr val="tx1"/>
                </a:solidFill>
              </a:rPr>
              <a:t>ICC Code Development</a:t>
            </a:r>
          </a:p>
        </p:txBody>
      </p:sp>
      <p:sp>
        <p:nvSpPr>
          <p:cNvPr id="8" name="Callout: Left Arrow 7">
            <a:extLst>
              <a:ext uri="{FF2B5EF4-FFF2-40B4-BE49-F238E27FC236}">
                <a16:creationId xmlns:a16="http://schemas.microsoft.com/office/drawing/2014/main" id="{858325F6-B4F0-48C4-8CAB-2ECB143CA47F}"/>
              </a:ext>
            </a:extLst>
          </p:cNvPr>
          <p:cNvSpPr/>
          <p:nvPr/>
        </p:nvSpPr>
        <p:spPr>
          <a:xfrm>
            <a:off x="5138928" y="5575300"/>
            <a:ext cx="3136392" cy="914400"/>
          </a:xfrm>
          <a:prstGeom prst="leftArrowCallout">
            <a:avLst>
              <a:gd name="adj1" fmla="val 25000"/>
              <a:gd name="adj2" fmla="val 25000"/>
              <a:gd name="adj3" fmla="val 34000"/>
              <a:gd name="adj4" fmla="val 844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US" sz="1100" dirty="0">
                <a:solidFill>
                  <a:schemeClr val="tx1"/>
                </a:solidFill>
              </a:rPr>
              <a:t>FLASH</a:t>
            </a:r>
          </a:p>
          <a:p>
            <a:pPr marL="171450" indent="-171450" algn="ctr">
              <a:buFont typeface="Arial" panose="020B0604020202020204" pitchFamily="34" charset="0"/>
              <a:buChar char="•"/>
            </a:pPr>
            <a:r>
              <a:rPr lang="en-US" sz="1100" dirty="0">
                <a:solidFill>
                  <a:schemeClr val="tx1"/>
                </a:solidFill>
              </a:rPr>
              <a:t> “No Code, No Confidence”</a:t>
            </a:r>
          </a:p>
          <a:p>
            <a:pPr marL="171450" indent="-171450" algn="ctr">
              <a:buFont typeface="Arial" panose="020B0604020202020204" pitchFamily="34" charset="0"/>
              <a:buChar char="•"/>
            </a:pPr>
            <a:r>
              <a:rPr lang="en-US" sz="1100" dirty="0">
                <a:solidFill>
                  <a:schemeClr val="tx1"/>
                </a:solidFill>
              </a:rPr>
              <a:t>Code Advocacy </a:t>
            </a:r>
          </a:p>
          <a:p>
            <a:pPr algn="ctr"/>
            <a:endParaRPr lang="en-US" sz="1100" dirty="0">
              <a:solidFill>
                <a:schemeClr val="tx1"/>
              </a:solidFill>
            </a:endParaRPr>
          </a:p>
        </p:txBody>
      </p:sp>
      <p:sp>
        <p:nvSpPr>
          <p:cNvPr id="9" name="Callout: Left Arrow 8">
            <a:extLst>
              <a:ext uri="{FF2B5EF4-FFF2-40B4-BE49-F238E27FC236}">
                <a16:creationId xmlns:a16="http://schemas.microsoft.com/office/drawing/2014/main" id="{91DCF440-C49D-43C0-A049-B8807CE75B7D}"/>
              </a:ext>
            </a:extLst>
          </p:cNvPr>
          <p:cNvSpPr/>
          <p:nvPr/>
        </p:nvSpPr>
        <p:spPr>
          <a:xfrm>
            <a:off x="6821424" y="4304284"/>
            <a:ext cx="2194560" cy="914400"/>
          </a:xfrm>
          <a:prstGeom prst="leftArrowCallout">
            <a:avLst>
              <a:gd name="adj1" fmla="val 25000"/>
              <a:gd name="adj2" fmla="val 25000"/>
              <a:gd name="adj3" fmla="val 38000"/>
              <a:gd name="adj4" fmla="val 794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US" sz="1100" dirty="0">
                <a:solidFill>
                  <a:schemeClr val="tx1"/>
                </a:solidFill>
              </a:rPr>
              <a:t>Hazard Mitigation Grant Programs</a:t>
            </a:r>
          </a:p>
          <a:p>
            <a:pPr marL="171450" indent="-171450" algn="ctr">
              <a:buFont typeface="Arial" panose="020B0604020202020204" pitchFamily="34" charset="0"/>
              <a:buChar char="•"/>
            </a:pPr>
            <a:r>
              <a:rPr lang="en-US" sz="1100" dirty="0">
                <a:solidFill>
                  <a:schemeClr val="tx1"/>
                </a:solidFill>
              </a:rPr>
              <a:t>Loss Avoidance Study</a:t>
            </a:r>
          </a:p>
          <a:p>
            <a:pPr marL="171450" indent="-171450" algn="ctr">
              <a:buFont typeface="Arial" panose="020B0604020202020204" pitchFamily="34" charset="0"/>
              <a:buChar char="•"/>
            </a:pPr>
            <a:r>
              <a:rPr lang="en-US" sz="1100" dirty="0">
                <a:solidFill>
                  <a:schemeClr val="tx1"/>
                </a:solidFill>
              </a:rPr>
              <a:t>Code Adoption Tracking</a:t>
            </a:r>
          </a:p>
        </p:txBody>
      </p:sp>
      <p:sp>
        <p:nvSpPr>
          <p:cNvPr id="12" name="Callout: Right Arrow 11">
            <a:extLst>
              <a:ext uri="{FF2B5EF4-FFF2-40B4-BE49-F238E27FC236}">
                <a16:creationId xmlns:a16="http://schemas.microsoft.com/office/drawing/2014/main" id="{41209201-D977-42BE-8E6B-9D6CAFBF6C2B}"/>
              </a:ext>
            </a:extLst>
          </p:cNvPr>
          <p:cNvSpPr/>
          <p:nvPr/>
        </p:nvSpPr>
        <p:spPr>
          <a:xfrm>
            <a:off x="128016" y="2432304"/>
            <a:ext cx="2066544" cy="914400"/>
          </a:xfrm>
          <a:prstGeom prst="rightArrowCallout">
            <a:avLst>
              <a:gd name="adj1" fmla="val 25000"/>
              <a:gd name="adj2" fmla="val 25000"/>
              <a:gd name="adj3" fmla="val 25000"/>
              <a:gd name="adj4" fmla="val 848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US" sz="1100" dirty="0">
                <a:solidFill>
                  <a:schemeClr val="tx1"/>
                </a:solidFill>
              </a:rPr>
              <a:t>BCEGS is a Key Element in CRS</a:t>
            </a:r>
          </a:p>
          <a:p>
            <a:pPr marL="171450" indent="-171450" algn="ctr">
              <a:buFont typeface="Arial" panose="020B0604020202020204" pitchFamily="34" charset="0"/>
              <a:buChar char="•"/>
            </a:pPr>
            <a:r>
              <a:rPr lang="en-US" sz="1100" dirty="0">
                <a:solidFill>
                  <a:schemeClr val="tx1"/>
                </a:solidFill>
              </a:rPr>
              <a:t>Tied Directly to Flood Insurance Discounts</a:t>
            </a:r>
          </a:p>
        </p:txBody>
      </p:sp>
      <p:sp>
        <p:nvSpPr>
          <p:cNvPr id="13" name="Callout: Right Arrow 12">
            <a:extLst>
              <a:ext uri="{FF2B5EF4-FFF2-40B4-BE49-F238E27FC236}">
                <a16:creationId xmlns:a16="http://schemas.microsoft.com/office/drawing/2014/main" id="{DA9314E6-77FA-47B7-8A97-33A708021F8A}"/>
              </a:ext>
            </a:extLst>
          </p:cNvPr>
          <p:cNvSpPr/>
          <p:nvPr/>
        </p:nvSpPr>
        <p:spPr>
          <a:xfrm>
            <a:off x="128016" y="4461002"/>
            <a:ext cx="2066544" cy="914400"/>
          </a:xfrm>
          <a:prstGeom prst="rightArrowCallout">
            <a:avLst>
              <a:gd name="adj1" fmla="val 25000"/>
              <a:gd name="adj2" fmla="val 25000"/>
              <a:gd name="adj3" fmla="val 25000"/>
              <a:gd name="adj4" fmla="val 848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Wharton Risk Center Studies of BCEGS</a:t>
            </a:r>
          </a:p>
        </p:txBody>
      </p:sp>
    </p:spTree>
    <p:extLst>
      <p:ext uri="{BB962C8B-B14F-4D97-AF65-F5344CB8AC3E}">
        <p14:creationId xmlns:p14="http://schemas.microsoft.com/office/powerpoint/2010/main" val="285623174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14349" y="635797"/>
            <a:ext cx="8229600" cy="666750"/>
          </a:xfrm>
        </p:spPr>
        <p:txBody>
          <a:bodyPr>
            <a:normAutofit/>
          </a:bodyPr>
          <a:lstStyle/>
          <a:p>
            <a:pPr algn="ctr" eaLnBrk="1" hangingPunct="1"/>
            <a:r>
              <a:rPr lang="en-US" altLang="en-US" sz="3200" dirty="0">
                <a:cs typeface="Arial" pitchFamily="34" charset="0"/>
              </a:rPr>
              <a:t>BCEGS Filed Advisory Rating</a:t>
            </a:r>
          </a:p>
        </p:txBody>
      </p:sp>
      <p:sp>
        <p:nvSpPr>
          <p:cNvPr id="2" name="Content Placeholder 1"/>
          <p:cNvSpPr>
            <a:spLocks noGrp="1"/>
          </p:cNvSpPr>
          <p:nvPr>
            <p:ph sz="half" idx="1"/>
          </p:nvPr>
        </p:nvSpPr>
        <p:spPr>
          <a:xfrm>
            <a:off x="400050" y="1339060"/>
            <a:ext cx="8610600" cy="1832765"/>
          </a:xfrm>
        </p:spPr>
        <p:txBody>
          <a:bodyPr/>
          <a:lstStyle/>
          <a:p>
            <a:r>
              <a:rPr lang="en-US" dirty="0"/>
              <a:t>What’s a filing?</a:t>
            </a:r>
          </a:p>
          <a:p>
            <a:pPr lvl="1"/>
            <a:r>
              <a:rPr lang="en-US" dirty="0"/>
              <a:t>The process of obtaining required regulatory acceptance of ISO’s core products (loss costs, rules and forms) for use by participating insurers.</a:t>
            </a:r>
          </a:p>
          <a:p>
            <a:endParaRPr lang="en-US"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144" y="3028949"/>
            <a:ext cx="2947794" cy="353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3028949"/>
            <a:ext cx="3078163" cy="353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78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A5163B-7E77-1B45-B023-D8606B4ADB19}"/>
              </a:ext>
            </a:extLst>
          </p:cNvPr>
          <p:cNvPicPr>
            <a:picLocks noChangeAspect="1"/>
          </p:cNvPicPr>
          <p:nvPr/>
        </p:nvPicPr>
        <p:blipFill>
          <a:blip r:embed="rId2"/>
          <a:stretch>
            <a:fillRect/>
          </a:stretch>
        </p:blipFill>
        <p:spPr>
          <a:xfrm>
            <a:off x="5630468" y="4155863"/>
            <a:ext cx="327528" cy="328984"/>
          </a:xfrm>
          <a:prstGeom prst="rect">
            <a:avLst/>
          </a:prstGeom>
        </p:spPr>
      </p:pic>
      <p:sp>
        <p:nvSpPr>
          <p:cNvPr id="26" name="Title 25">
            <a:extLst>
              <a:ext uri="{FF2B5EF4-FFF2-40B4-BE49-F238E27FC236}">
                <a16:creationId xmlns:a16="http://schemas.microsoft.com/office/drawing/2014/main" id="{AE98EB57-4635-4F9F-B057-AAB209D8F90D}"/>
              </a:ext>
            </a:extLst>
          </p:cNvPr>
          <p:cNvSpPr>
            <a:spLocks noGrp="1"/>
          </p:cNvSpPr>
          <p:nvPr>
            <p:ph type="title"/>
          </p:nvPr>
        </p:nvSpPr>
        <p:spPr>
          <a:xfrm>
            <a:off x="392610" y="552213"/>
            <a:ext cx="8277247" cy="302580"/>
          </a:xfrm>
        </p:spPr>
        <p:txBody>
          <a:bodyPr>
            <a:noAutofit/>
          </a:bodyPr>
          <a:lstStyle/>
          <a:p>
            <a:pPr algn="ctr"/>
            <a:r>
              <a:rPr lang="en-US" sz="2800" dirty="0">
                <a:latin typeface="Century Gothic" panose="020B0502020202020204" pitchFamily="34" charset="0"/>
              </a:rPr>
              <a:t>ISO Delivery of BCEGS to Insurance Carriers</a:t>
            </a:r>
          </a:p>
        </p:txBody>
      </p:sp>
      <p:sp>
        <p:nvSpPr>
          <p:cNvPr id="3" name="Rectangle 2">
            <a:extLst>
              <a:ext uri="{FF2B5EF4-FFF2-40B4-BE49-F238E27FC236}">
                <a16:creationId xmlns:a16="http://schemas.microsoft.com/office/drawing/2014/main" id="{AD30F685-DD6F-482A-9A27-A1F850DEFB6B}"/>
              </a:ext>
            </a:extLst>
          </p:cNvPr>
          <p:cNvSpPr/>
          <p:nvPr/>
        </p:nvSpPr>
        <p:spPr>
          <a:xfrm>
            <a:off x="635073" y="2443477"/>
            <a:ext cx="2642616" cy="1241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BCEGS 1-10 Classifications </a:t>
            </a:r>
          </a:p>
        </p:txBody>
      </p:sp>
      <p:sp>
        <p:nvSpPr>
          <p:cNvPr id="15" name="Right Arrow 41">
            <a:extLst>
              <a:ext uri="{FF2B5EF4-FFF2-40B4-BE49-F238E27FC236}">
                <a16:creationId xmlns:a16="http://schemas.microsoft.com/office/drawing/2014/main" id="{EDF004B8-D2C1-409B-9114-56C1AE091A87}"/>
              </a:ext>
            </a:extLst>
          </p:cNvPr>
          <p:cNvSpPr/>
          <p:nvPr/>
        </p:nvSpPr>
        <p:spPr>
          <a:xfrm>
            <a:off x="3498829" y="2718097"/>
            <a:ext cx="932292" cy="662766"/>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897A93CA-5B2C-4FFD-9084-38DA416D9048}"/>
              </a:ext>
            </a:extLst>
          </p:cNvPr>
          <p:cNvSpPr/>
          <p:nvPr/>
        </p:nvSpPr>
        <p:spPr>
          <a:xfrm>
            <a:off x="4855861" y="1505278"/>
            <a:ext cx="1608947" cy="1544202"/>
          </a:xfrm>
          <a:prstGeom prst="ellipse">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DE222E0-61EE-4DE1-ADAF-54D5E6F4CCC9}"/>
              </a:ext>
            </a:extLst>
          </p:cNvPr>
          <p:cNvSpPr/>
          <p:nvPr/>
        </p:nvSpPr>
        <p:spPr>
          <a:xfrm>
            <a:off x="4975298" y="2332462"/>
            <a:ext cx="1489510" cy="348813"/>
          </a:xfrm>
          <a:prstGeom prst="rect">
            <a:avLst/>
          </a:prstGeom>
        </p:spPr>
        <p:txBody>
          <a:bodyPr wrap="none">
            <a:spAutoFit/>
          </a:bodyPr>
          <a:lstStyle/>
          <a:p>
            <a:pPr algn="ctr">
              <a:lnSpc>
                <a:spcPts val="1960"/>
              </a:lnSpc>
            </a:pPr>
            <a:r>
              <a:rPr lang="en-US" dirty="0">
                <a:solidFill>
                  <a:schemeClr val="bg1"/>
                </a:solidFill>
                <a:latin typeface="Century Gothic" charset="0"/>
                <a:ea typeface="Century Gothic" charset="0"/>
                <a:cs typeface="Century Gothic" charset="0"/>
              </a:rPr>
              <a:t>LOCATION</a:t>
            </a:r>
            <a:r>
              <a:rPr lang="en-US" baseline="30000" dirty="0">
                <a:solidFill>
                  <a:schemeClr val="bg1"/>
                </a:solidFill>
                <a:latin typeface="Century Gothic" charset="0"/>
                <a:ea typeface="Century Gothic" charset="0"/>
                <a:cs typeface="Century Gothic" charset="0"/>
              </a:rPr>
              <a:t>®</a:t>
            </a:r>
          </a:p>
        </p:txBody>
      </p:sp>
      <p:pic>
        <p:nvPicPr>
          <p:cNvPr id="19" name="Picture 18">
            <a:extLst>
              <a:ext uri="{FF2B5EF4-FFF2-40B4-BE49-F238E27FC236}">
                <a16:creationId xmlns:a16="http://schemas.microsoft.com/office/drawing/2014/main" id="{0F9D40F3-FDCA-45D6-BB16-C0CE835BF1C3}"/>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val="0"/>
              </a:ext>
            </a:extLst>
          </a:blip>
          <a:stretch>
            <a:fillRect/>
          </a:stretch>
        </p:blipFill>
        <p:spPr>
          <a:xfrm>
            <a:off x="5369590" y="1631851"/>
            <a:ext cx="581487" cy="700611"/>
          </a:xfrm>
          <a:prstGeom prst="rect">
            <a:avLst/>
          </a:prstGeom>
        </p:spPr>
      </p:pic>
      <p:pic>
        <p:nvPicPr>
          <p:cNvPr id="20" name="Picture 1">
            <a:extLst>
              <a:ext uri="{FF2B5EF4-FFF2-40B4-BE49-F238E27FC236}">
                <a16:creationId xmlns:a16="http://schemas.microsoft.com/office/drawing/2014/main" id="{F91D60A1-A054-47A8-86F0-E53621665779}"/>
              </a:ext>
            </a:extLst>
          </p:cNvPr>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4652261" y="3389467"/>
            <a:ext cx="2016144" cy="865228"/>
          </a:xfrm>
          <a:prstGeom prst="rect">
            <a:avLst/>
          </a:prstGeom>
          <a:noFill/>
          <a:ln w="28575">
            <a:solidFill>
              <a:srgbClr val="0085C3"/>
            </a:solidFill>
            <a:miter lim="800000"/>
            <a:headEnd/>
            <a:tailEnd/>
          </a:ln>
          <a:effectLst/>
        </p:spPr>
      </p:pic>
      <p:sp>
        <p:nvSpPr>
          <p:cNvPr id="13" name="Rectangle 12">
            <a:extLst>
              <a:ext uri="{FF2B5EF4-FFF2-40B4-BE49-F238E27FC236}">
                <a16:creationId xmlns:a16="http://schemas.microsoft.com/office/drawing/2014/main" id="{15D0FCCB-2F69-4803-A399-E61077ECC587}"/>
              </a:ext>
            </a:extLst>
          </p:cNvPr>
          <p:cNvSpPr/>
          <p:nvPr/>
        </p:nvSpPr>
        <p:spPr>
          <a:xfrm>
            <a:off x="6668405" y="3604790"/>
            <a:ext cx="2530184" cy="424732"/>
          </a:xfrm>
          <a:prstGeom prst="rect">
            <a:avLst/>
          </a:prstGeom>
        </p:spPr>
        <p:txBody>
          <a:bodyPr wrap="square">
            <a:spAutoFit/>
          </a:bodyPr>
          <a:lstStyle/>
          <a:p>
            <a:pPr defTabSz="1111250">
              <a:lnSpc>
                <a:spcPct val="90000"/>
              </a:lnSpc>
              <a:spcBef>
                <a:spcPct val="0"/>
              </a:spcBef>
              <a:spcAft>
                <a:spcPct val="35000"/>
              </a:spcAft>
            </a:pPr>
            <a:r>
              <a:rPr lang="en-US" sz="1200" dirty="0">
                <a:solidFill>
                  <a:schemeClr val="tx2">
                    <a:lumMod val="75000"/>
                  </a:schemeClr>
                </a:solidFill>
                <a:latin typeface="Century Gothic" panose="020B0502020202020204" pitchFamily="34" charset="0"/>
              </a:rPr>
              <a:t>Subscription (included within Participation) to utilize BCEGS. </a:t>
            </a:r>
            <a:endParaRPr lang="en-US" sz="1200" b="1" dirty="0">
              <a:solidFill>
                <a:schemeClr val="tx2">
                  <a:lumMod val="75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B0494DB1-4905-44F7-A20B-A13BA0E400BA}"/>
              </a:ext>
            </a:extLst>
          </p:cNvPr>
          <p:cNvSpPr/>
          <p:nvPr/>
        </p:nvSpPr>
        <p:spPr>
          <a:xfrm>
            <a:off x="6613815" y="1915952"/>
            <a:ext cx="2530185" cy="646331"/>
          </a:xfrm>
          <a:prstGeom prst="rect">
            <a:avLst/>
          </a:prstGeom>
        </p:spPr>
        <p:txBody>
          <a:bodyPr wrap="square">
            <a:spAutoFit/>
          </a:bodyPr>
          <a:lstStyle/>
          <a:p>
            <a:r>
              <a:rPr lang="en-US" sz="1200" dirty="0">
                <a:solidFill>
                  <a:schemeClr val="tx2">
                    <a:lumMod val="75000"/>
                  </a:schemeClr>
                </a:solidFill>
                <a:latin typeface="Century Gothic" panose="020B0502020202020204" pitchFamily="34" charset="0"/>
              </a:rPr>
              <a:t>Assignment of BCEGS to community level based on </a:t>
            </a:r>
            <a:r>
              <a:rPr lang="en-US" sz="1200" u="sng" dirty="0">
                <a:solidFill>
                  <a:schemeClr val="tx2">
                    <a:lumMod val="75000"/>
                  </a:schemeClr>
                </a:solidFill>
                <a:latin typeface="Century Gothic" panose="020B0502020202020204" pitchFamily="34" charset="0"/>
              </a:rPr>
              <a:t>year of construction</a:t>
            </a:r>
            <a:endParaRPr lang="en-US" sz="1200" u="sng" dirty="0"/>
          </a:p>
        </p:txBody>
      </p:sp>
      <p:sp>
        <p:nvSpPr>
          <p:cNvPr id="18" name="Rectangle 17">
            <a:extLst>
              <a:ext uri="{FF2B5EF4-FFF2-40B4-BE49-F238E27FC236}">
                <a16:creationId xmlns:a16="http://schemas.microsoft.com/office/drawing/2014/main" id="{7EF05103-8DB7-4EE4-AF60-95D345C68792}"/>
              </a:ext>
            </a:extLst>
          </p:cNvPr>
          <p:cNvSpPr/>
          <p:nvPr/>
        </p:nvSpPr>
        <p:spPr>
          <a:xfrm>
            <a:off x="4783330" y="3637415"/>
            <a:ext cx="1754006" cy="369332"/>
          </a:xfrm>
          <a:prstGeom prst="rect">
            <a:avLst/>
          </a:prstGeom>
        </p:spPr>
        <p:txBody>
          <a:bodyPr wrap="none">
            <a:spAutoFit/>
          </a:bodyPr>
          <a:lstStyle/>
          <a:p>
            <a:r>
              <a:rPr lang="en-US" dirty="0">
                <a:solidFill>
                  <a:schemeClr val="tx2">
                    <a:lumMod val="75000"/>
                  </a:schemeClr>
                </a:solidFill>
                <a:latin typeface="Century Gothic" panose="020B0502020202020204" pitchFamily="34" charset="0"/>
              </a:rPr>
              <a:t>CMC Manual </a:t>
            </a:r>
            <a:endParaRPr lang="en-US" dirty="0"/>
          </a:p>
        </p:txBody>
      </p:sp>
      <p:sp>
        <p:nvSpPr>
          <p:cNvPr id="29" name="Rectangle 28">
            <a:extLst>
              <a:ext uri="{FF2B5EF4-FFF2-40B4-BE49-F238E27FC236}">
                <a16:creationId xmlns:a16="http://schemas.microsoft.com/office/drawing/2014/main" id="{CA96BB1D-DD76-49CC-B60D-627BF994B117}"/>
              </a:ext>
            </a:extLst>
          </p:cNvPr>
          <p:cNvSpPr/>
          <p:nvPr/>
        </p:nvSpPr>
        <p:spPr>
          <a:xfrm>
            <a:off x="635073" y="4783553"/>
            <a:ext cx="2642616" cy="12416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BCEGS Data</a:t>
            </a:r>
          </a:p>
        </p:txBody>
      </p:sp>
      <p:sp>
        <p:nvSpPr>
          <p:cNvPr id="30" name="Right Arrow 41">
            <a:extLst>
              <a:ext uri="{FF2B5EF4-FFF2-40B4-BE49-F238E27FC236}">
                <a16:creationId xmlns:a16="http://schemas.microsoft.com/office/drawing/2014/main" id="{A95D5B5C-A4FC-4F37-B955-501EC5B255D3}"/>
              </a:ext>
            </a:extLst>
          </p:cNvPr>
          <p:cNvSpPr/>
          <p:nvPr/>
        </p:nvSpPr>
        <p:spPr>
          <a:xfrm>
            <a:off x="3521786" y="5072980"/>
            <a:ext cx="932292" cy="662766"/>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 name="Oval 30">
            <a:extLst>
              <a:ext uri="{FF2B5EF4-FFF2-40B4-BE49-F238E27FC236}">
                <a16:creationId xmlns:a16="http://schemas.microsoft.com/office/drawing/2014/main" id="{4E592B5C-CA4F-4A02-BD0A-AB7AA55A0BD2}"/>
              </a:ext>
            </a:extLst>
          </p:cNvPr>
          <p:cNvSpPr/>
          <p:nvPr/>
        </p:nvSpPr>
        <p:spPr>
          <a:xfrm>
            <a:off x="4855859" y="4633963"/>
            <a:ext cx="1608947" cy="1544202"/>
          </a:xfrm>
          <a:prstGeom prst="ellipse">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60"/>
              </a:lnSpc>
            </a:pPr>
            <a:endParaRPr lang="en-US" baseline="30000" dirty="0">
              <a:solidFill>
                <a:schemeClr val="bg1"/>
              </a:solidFill>
              <a:latin typeface="Century Gothic" charset="0"/>
              <a:ea typeface="Century Gothic" charset="0"/>
              <a:cs typeface="Century Gothic" charset="0"/>
            </a:endParaRPr>
          </a:p>
          <a:p>
            <a:pPr algn="ctr">
              <a:lnSpc>
                <a:spcPts val="1960"/>
              </a:lnSpc>
            </a:pPr>
            <a:endParaRPr lang="en-US" baseline="30000" dirty="0">
              <a:solidFill>
                <a:schemeClr val="bg1"/>
              </a:solidFill>
              <a:latin typeface="Century Gothic" charset="0"/>
              <a:ea typeface="Century Gothic" charset="0"/>
              <a:cs typeface="Century Gothic" charset="0"/>
            </a:endParaRPr>
          </a:p>
          <a:p>
            <a:pPr algn="ctr">
              <a:lnSpc>
                <a:spcPts val="1960"/>
              </a:lnSpc>
            </a:pPr>
            <a:r>
              <a:rPr lang="en-US" baseline="30000" dirty="0">
                <a:solidFill>
                  <a:schemeClr val="bg1"/>
                </a:solidFill>
                <a:latin typeface="Century Gothic" charset="0"/>
                <a:ea typeface="Century Gothic" charset="0"/>
                <a:cs typeface="Century Gothic" charset="0"/>
              </a:rPr>
              <a:t>PROMETRIX®</a:t>
            </a:r>
          </a:p>
        </p:txBody>
      </p:sp>
      <p:sp>
        <p:nvSpPr>
          <p:cNvPr id="22" name="Rectangle 21">
            <a:extLst>
              <a:ext uri="{FF2B5EF4-FFF2-40B4-BE49-F238E27FC236}">
                <a16:creationId xmlns:a16="http://schemas.microsoft.com/office/drawing/2014/main" id="{C9A57C10-4CDB-418C-93FF-4CEDFD9CF855}"/>
              </a:ext>
            </a:extLst>
          </p:cNvPr>
          <p:cNvSpPr/>
          <p:nvPr/>
        </p:nvSpPr>
        <p:spPr>
          <a:xfrm>
            <a:off x="6668405" y="4957870"/>
            <a:ext cx="2410202" cy="821763"/>
          </a:xfrm>
          <a:prstGeom prst="rect">
            <a:avLst/>
          </a:prstGeom>
        </p:spPr>
        <p:txBody>
          <a:bodyPr wrap="square">
            <a:spAutoFit/>
          </a:bodyPr>
          <a:lstStyle/>
          <a:p>
            <a:pPr defTabSz="1111250">
              <a:lnSpc>
                <a:spcPct val="90000"/>
              </a:lnSpc>
              <a:spcBef>
                <a:spcPct val="0"/>
              </a:spcBef>
              <a:spcAft>
                <a:spcPct val="35000"/>
              </a:spcAft>
            </a:pPr>
            <a:r>
              <a:rPr lang="en-US" sz="1200" dirty="0">
                <a:solidFill>
                  <a:schemeClr val="tx2">
                    <a:lumMod val="75000"/>
                  </a:schemeClr>
                </a:solidFill>
                <a:latin typeface="Century Gothic" panose="020B0502020202020204" pitchFamily="34" charset="0"/>
              </a:rPr>
              <a:t>Granular data provided in Building Underwriting Reports </a:t>
            </a:r>
          </a:p>
          <a:p>
            <a:pPr defTabSz="1111250">
              <a:lnSpc>
                <a:spcPct val="90000"/>
              </a:lnSpc>
              <a:spcBef>
                <a:spcPct val="0"/>
              </a:spcBef>
              <a:spcAft>
                <a:spcPct val="35000"/>
              </a:spcAft>
            </a:pPr>
            <a:r>
              <a:rPr lang="en-US" sz="1200" dirty="0">
                <a:solidFill>
                  <a:schemeClr val="tx2">
                    <a:lumMod val="75000"/>
                  </a:schemeClr>
                </a:solidFill>
                <a:latin typeface="Century Gothic" panose="020B0502020202020204" pitchFamily="34" charset="0"/>
              </a:rPr>
              <a:t>Loss-Cost Factors are provided for BCEGS</a:t>
            </a:r>
          </a:p>
        </p:txBody>
      </p:sp>
      <p:pic>
        <p:nvPicPr>
          <p:cNvPr id="33" name="Graphic 32" descr="Single gear">
            <a:extLst>
              <a:ext uri="{FF2B5EF4-FFF2-40B4-BE49-F238E27FC236}">
                <a16:creationId xmlns:a16="http://schemas.microsoft.com/office/drawing/2014/main" id="{ECFCA4DB-8FC2-4EBB-851E-8439920345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3132" y="4690649"/>
            <a:ext cx="914400" cy="914400"/>
          </a:xfrm>
          <a:prstGeom prst="rect">
            <a:avLst/>
          </a:prstGeom>
        </p:spPr>
      </p:pic>
    </p:spTree>
    <p:extLst>
      <p:ext uri="{BB962C8B-B14F-4D97-AF65-F5344CB8AC3E}">
        <p14:creationId xmlns:p14="http://schemas.microsoft.com/office/powerpoint/2010/main" val="109076518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609600"/>
            <a:ext cx="8229600" cy="666750"/>
          </a:xfrm>
        </p:spPr>
        <p:txBody>
          <a:bodyPr>
            <a:normAutofit/>
          </a:bodyPr>
          <a:lstStyle/>
          <a:p>
            <a:pPr algn="ctr" eaLnBrk="1" hangingPunct="1"/>
            <a:r>
              <a:rPr lang="en-US" altLang="en-US" sz="3200" dirty="0">
                <a:cs typeface="Arial" pitchFamily="34" charset="0"/>
              </a:rPr>
              <a:t>BCEGS Data Application – Building UW </a:t>
            </a:r>
          </a:p>
        </p:txBody>
      </p:sp>
      <p:sp>
        <p:nvSpPr>
          <p:cNvPr id="30723" name="Content Placeholder 2"/>
          <p:cNvSpPr>
            <a:spLocks noGrp="1"/>
          </p:cNvSpPr>
          <p:nvPr>
            <p:ph sz="half" idx="1"/>
          </p:nvPr>
        </p:nvSpPr>
        <p:spPr>
          <a:xfrm>
            <a:off x="381000" y="1447800"/>
            <a:ext cx="4038600" cy="1828800"/>
          </a:xfrm>
        </p:spPr>
        <p:txBody>
          <a:bodyPr/>
          <a:lstStyle/>
          <a:p>
            <a:pPr eaLnBrk="1" hangingPunct="1"/>
            <a:r>
              <a:rPr lang="en-US" altLang="en-US" sz="2800" dirty="0">
                <a:latin typeface="Arial" pitchFamily="34" charset="0"/>
                <a:cs typeface="Arial" pitchFamily="34" charset="0"/>
              </a:rPr>
              <a:t>Building Underwriting Reports (BUR)</a:t>
            </a:r>
          </a:p>
        </p:txBody>
      </p:sp>
      <p:graphicFrame>
        <p:nvGraphicFramePr>
          <p:cNvPr id="30724" name="Object 2"/>
          <p:cNvGraphicFramePr>
            <a:graphicFrameLocks noChangeAspect="1"/>
          </p:cNvGraphicFramePr>
          <p:nvPr/>
        </p:nvGraphicFramePr>
        <p:xfrm>
          <a:off x="4343400" y="1524000"/>
          <a:ext cx="4110038" cy="4800600"/>
        </p:xfrm>
        <a:graphic>
          <a:graphicData uri="http://schemas.openxmlformats.org/presentationml/2006/ole">
            <mc:AlternateContent xmlns:mc="http://schemas.openxmlformats.org/markup-compatibility/2006">
              <mc:Choice xmlns:v="urn:schemas-microsoft-com:vml" Requires="v">
                <p:oleObj spid="_x0000_s53277" name="Acrobat Document" r:id="rId4" imgW="4870800" imgH="6311160" progId="Acrobat.Document.11">
                  <p:embed/>
                </p:oleObj>
              </mc:Choice>
              <mc:Fallback>
                <p:oleObj name="Acrobat Document" r:id="rId4" imgW="4870800" imgH="6311160" progId="Acrobat.Document.11">
                  <p:embed/>
                  <p:pic>
                    <p:nvPicPr>
                      <p:cNvPr id="3072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524000"/>
                        <a:ext cx="4110038" cy="4800600"/>
                      </a:xfrm>
                      <a:prstGeom prst="rect">
                        <a:avLst/>
                      </a:prstGeom>
                      <a:noFill/>
                      <a:ln w="9525">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74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957513"/>
            <a:ext cx="6629400" cy="2709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553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ppt_x"/>
                                          </p:val>
                                        </p:tav>
                                        <p:tav tm="100000">
                                          <p:val>
                                            <p:strVal val="#ppt_x"/>
                                          </p:val>
                                        </p:tav>
                                      </p:tavLst>
                                    </p:anim>
                                    <p:anim calcmode="lin" valueType="num">
                                      <p:cBhvr additive="base">
                                        <p:cTn id="8"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81000" y="1524000"/>
            <a:ext cx="8229600" cy="457200"/>
          </a:xfrm>
        </p:spPr>
        <p:txBody>
          <a:bodyPr/>
          <a:lstStyle/>
          <a:p>
            <a:pPr algn="ctr">
              <a:defRPr/>
            </a:pPr>
            <a:r>
              <a:rPr altLang="en-US" sz="3600" dirty="0">
                <a:solidFill>
                  <a:srgbClr val="828282"/>
                </a:solidFill>
                <a:latin typeface="Calibri" pitchFamily="34" charset="0"/>
              </a:rPr>
              <a:t>BCEGS in BG II Loss Cost</a:t>
            </a:r>
          </a:p>
        </p:txBody>
      </p:sp>
      <p:sp>
        <p:nvSpPr>
          <p:cNvPr id="3075" name="Content Placeholder 2"/>
          <p:cNvSpPr>
            <a:spLocks noGrp="1"/>
          </p:cNvSpPr>
          <p:nvPr>
            <p:ph idx="1"/>
          </p:nvPr>
        </p:nvSpPr>
        <p:spPr>
          <a:xfrm>
            <a:off x="609600" y="2133600"/>
            <a:ext cx="7900988" cy="4343400"/>
          </a:xfrm>
        </p:spPr>
        <p:txBody>
          <a:bodyPr>
            <a:normAutofit/>
          </a:bodyPr>
          <a:lstStyle/>
          <a:p>
            <a:pPr>
              <a:defRPr/>
            </a:pPr>
            <a:r>
              <a:rPr lang="en-US" sz="2000" i="1" dirty="0">
                <a:solidFill>
                  <a:schemeClr val="tx1"/>
                </a:solidFill>
                <a:latin typeface="Arial" panose="020B0604020202020204" pitchFamily="34" charset="0"/>
                <a:cs typeface="Arial" panose="020B0604020202020204" pitchFamily="34" charset="0"/>
              </a:rPr>
              <a:t>Advisory Loss Cost </a:t>
            </a:r>
            <a:r>
              <a:rPr lang="en-US" sz="2000" dirty="0">
                <a:solidFill>
                  <a:schemeClr val="tx1"/>
                </a:solidFill>
                <a:latin typeface="Arial" panose="020B0604020202020204" pitchFamily="34" charset="0"/>
                <a:cs typeface="Arial" panose="020B0604020202020204" pitchFamily="34" charset="0"/>
              </a:rPr>
              <a:t>is a projection of an insurer’s average future loss and loss adjustment expenses</a:t>
            </a:r>
          </a:p>
          <a:p>
            <a:pPr>
              <a:defRPr/>
            </a:pPr>
            <a:r>
              <a:rPr lang="en-US" sz="2000" dirty="0">
                <a:solidFill>
                  <a:schemeClr val="tx1"/>
                </a:solidFill>
                <a:latin typeface="Arial" panose="020B0604020202020204" pitchFamily="34" charset="0"/>
                <a:cs typeface="Arial" panose="020B0604020202020204" pitchFamily="34" charset="0"/>
              </a:rPr>
              <a:t>Delivered for both BG I (fire) and BG II (wind)</a:t>
            </a:r>
          </a:p>
          <a:p>
            <a:pPr>
              <a:defRPr/>
            </a:pPr>
            <a:r>
              <a:rPr lang="en-US" sz="2000" dirty="0">
                <a:solidFill>
                  <a:schemeClr val="tx1"/>
                </a:solidFill>
                <a:latin typeface="Arial" panose="020B0604020202020204" pitchFamily="34" charset="0"/>
                <a:cs typeface="Arial" panose="020B0604020202020204" pitchFamily="34" charset="0"/>
              </a:rPr>
              <a:t>Based on Construction, Occupancy, Protection and Exposure (COPE) information published by Verisk</a:t>
            </a:r>
          </a:p>
          <a:p>
            <a:pPr>
              <a:spcAft>
                <a:spcPts val="589"/>
              </a:spcAft>
              <a:defRPr/>
            </a:pPr>
            <a:r>
              <a:rPr lang="en-US" sz="2000" dirty="0">
                <a:solidFill>
                  <a:schemeClr val="tx1"/>
                </a:solidFill>
                <a:latin typeface="Arial" panose="020B0604020202020204" pitchFamily="34" charset="0"/>
                <a:cs typeface="Arial" panose="020B0604020202020204" pitchFamily="34" charset="0"/>
              </a:rPr>
              <a:t>Developed using field-verified property information as well as historical premium and claims data</a:t>
            </a:r>
          </a:p>
          <a:p>
            <a:pPr>
              <a:defRPr/>
            </a:pPr>
            <a:r>
              <a:rPr lang="en-US" sz="2000" dirty="0">
                <a:solidFill>
                  <a:schemeClr val="tx1"/>
                </a:solidFill>
                <a:latin typeface="Arial" panose="020B0604020202020204" pitchFamily="34" charset="0"/>
                <a:cs typeface="Arial" panose="020B0604020202020204" pitchFamily="34" charset="0"/>
              </a:rPr>
              <a:t>BCEGS factor can be used by insurers to adjust the BG II loss Cost</a:t>
            </a:r>
          </a:p>
          <a:p>
            <a:pPr>
              <a:spcAft>
                <a:spcPts val="589"/>
              </a:spcAft>
              <a:defRPr/>
            </a:pPr>
            <a:r>
              <a:rPr lang="en-US" sz="2000" dirty="0">
                <a:solidFill>
                  <a:schemeClr val="tx1"/>
                </a:solidFill>
                <a:latin typeface="Arial" panose="020B0604020202020204" pitchFamily="34" charset="0"/>
                <a:cs typeface="Arial" panose="020B0604020202020204" pitchFamily="34" charset="0"/>
              </a:rPr>
              <a:t>Utilizes ISO’s 3 rating schedules – SCOPES, FSRS and BCEGS</a:t>
            </a:r>
          </a:p>
          <a:p>
            <a:pPr>
              <a:spcAft>
                <a:spcPts val="589"/>
              </a:spcAft>
              <a:defRPr/>
            </a:pPr>
            <a:r>
              <a:rPr lang="en-US" altLang="en-US" sz="2000" dirty="0">
                <a:solidFill>
                  <a:schemeClr val="tx1"/>
                </a:solidFill>
                <a:latin typeface="Arial" panose="020B0604020202020204" pitchFamily="34" charset="0"/>
                <a:cs typeface="Arial" panose="020B0604020202020204" pitchFamily="34" charset="0"/>
              </a:rPr>
              <a:t>Loss Cost + Expense Load + Profit Load = Rate</a:t>
            </a:r>
          </a:p>
          <a:p>
            <a:pPr>
              <a:defRPr/>
            </a:pPr>
            <a:endParaRPr lang="en-US" sz="2400" dirty="0"/>
          </a:p>
          <a:p>
            <a:pPr>
              <a:defRPr/>
            </a:pPr>
            <a:endParaRPr lang="en-US" sz="2400" dirty="0"/>
          </a:p>
        </p:txBody>
      </p:sp>
      <p:sp>
        <p:nvSpPr>
          <p:cNvPr id="5" name="Title 1"/>
          <p:cNvSpPr txBox="1">
            <a:spLocks/>
          </p:cNvSpPr>
          <p:nvPr/>
        </p:nvSpPr>
        <p:spPr bwMode="auto">
          <a:xfrm>
            <a:off x="457200" y="631372"/>
            <a:ext cx="8229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lvl1pPr algn="l" defTabSz="914400" rtl="0" eaLnBrk="1" fontAlgn="base" latinLnBrk="0" hangingPunct="1">
              <a:lnSpc>
                <a:spcPct val="80000"/>
              </a:lnSpc>
              <a:spcBef>
                <a:spcPct val="0"/>
              </a:spcBef>
              <a:spcAft>
                <a:spcPct val="0"/>
              </a:spcAft>
              <a:buNone/>
              <a:defRPr lang="en-US" sz="3200" b="1" kern="1200" dirty="0">
                <a:solidFill>
                  <a:schemeClr val="tx1">
                    <a:lumMod val="75000"/>
                    <a:lumOff val="25000"/>
                  </a:schemeClr>
                </a:solidFill>
                <a:latin typeface="Arial" pitchFamily="34" charset="0"/>
                <a:ea typeface="+mj-ea"/>
                <a:cs typeface="Arial" pitchFamily="34" charset="0"/>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altLang="en-US" b="0" dirty="0">
                <a:solidFill>
                  <a:schemeClr val="tx2">
                    <a:lumMod val="75000"/>
                  </a:schemeClr>
                </a:solidFill>
                <a:latin typeface="Century Gothic" panose="020B0502020202020204" pitchFamily="34" charset="0"/>
                <a:cs typeface="Arial" charset="0"/>
              </a:rPr>
              <a:t>BCEGS Data Application </a:t>
            </a:r>
            <a:r>
              <a:rPr lang="en-US" altLang="en-US" b="0" dirty="0">
                <a:solidFill>
                  <a:schemeClr val="tx2">
                    <a:lumMod val="75000"/>
                  </a:schemeClr>
                </a:solidFill>
                <a:latin typeface="Century Gothic" panose="020B0502020202020204" pitchFamily="34" charset="0"/>
                <a:cs typeface="Arial" charset="0"/>
              </a:rPr>
              <a:t>–</a:t>
            </a:r>
            <a:r>
              <a:rPr altLang="en-US" b="0" dirty="0">
                <a:solidFill>
                  <a:schemeClr val="tx2">
                    <a:lumMod val="75000"/>
                  </a:schemeClr>
                </a:solidFill>
                <a:latin typeface="Century Gothic" panose="020B0502020202020204" pitchFamily="34" charset="0"/>
                <a:cs typeface="Arial" charset="0"/>
              </a:rPr>
              <a:t> Advisory Loss Cost</a:t>
            </a:r>
          </a:p>
        </p:txBody>
      </p:sp>
    </p:spTree>
    <p:extLst>
      <p:ext uri="{BB962C8B-B14F-4D97-AF65-F5344CB8AC3E}">
        <p14:creationId xmlns:p14="http://schemas.microsoft.com/office/powerpoint/2010/main" val="3647765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8200" y="3916363"/>
            <a:ext cx="1447800"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771" name="Picture 2" descr="C:\Users\i13311\OneDrive for Business\Desktop\sample-lcq-specific-repo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09675"/>
            <a:ext cx="3767138" cy="541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 y="2971800"/>
            <a:ext cx="6465888" cy="2524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3" name="Title 1"/>
          <p:cNvSpPr>
            <a:spLocks noGrp="1"/>
          </p:cNvSpPr>
          <p:nvPr>
            <p:ph type="title"/>
          </p:nvPr>
        </p:nvSpPr>
        <p:spPr>
          <a:xfrm>
            <a:off x="381000" y="1428750"/>
            <a:ext cx="3657600" cy="990600"/>
          </a:xfrm>
        </p:spPr>
        <p:txBody>
          <a:bodyPr>
            <a:normAutofit/>
          </a:bodyPr>
          <a:lstStyle/>
          <a:p>
            <a:r>
              <a:rPr altLang="en-US" sz="3600" dirty="0">
                <a:solidFill>
                  <a:srgbClr val="828282"/>
                </a:solidFill>
                <a:latin typeface="Calibri" pitchFamily="34" charset="0"/>
              </a:rPr>
              <a:t>BCEGS in BG II Loss Cost</a:t>
            </a:r>
          </a:p>
        </p:txBody>
      </p:sp>
      <p:sp>
        <p:nvSpPr>
          <p:cNvPr id="10" name="Title 1"/>
          <p:cNvSpPr txBox="1">
            <a:spLocks/>
          </p:cNvSpPr>
          <p:nvPr/>
        </p:nvSpPr>
        <p:spPr bwMode="auto">
          <a:xfrm>
            <a:off x="381000" y="523875"/>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lvl1pPr algn="l" defTabSz="914400" rtl="0" eaLnBrk="1" fontAlgn="base" latinLnBrk="0" hangingPunct="1">
              <a:lnSpc>
                <a:spcPct val="80000"/>
              </a:lnSpc>
              <a:spcBef>
                <a:spcPct val="0"/>
              </a:spcBef>
              <a:spcAft>
                <a:spcPct val="0"/>
              </a:spcAft>
              <a:buNone/>
              <a:defRPr lang="en-US" sz="3200" b="1" kern="1200" dirty="0">
                <a:solidFill>
                  <a:schemeClr val="tx1">
                    <a:lumMod val="75000"/>
                    <a:lumOff val="25000"/>
                  </a:schemeClr>
                </a:solidFill>
                <a:latin typeface="Arial" pitchFamily="34" charset="0"/>
                <a:ea typeface="+mj-ea"/>
                <a:cs typeface="Arial" pitchFamily="34" charset="0"/>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altLang="en-US" b="0" dirty="0">
                <a:solidFill>
                  <a:schemeClr val="tx2">
                    <a:lumMod val="75000"/>
                  </a:schemeClr>
                </a:solidFill>
                <a:latin typeface="Century Gothic" panose="020B0502020202020204" pitchFamily="34" charset="0"/>
                <a:cs typeface="Arial" charset="0"/>
              </a:rPr>
              <a:t>BCEGS Data Application </a:t>
            </a:r>
            <a:r>
              <a:rPr lang="en-US" altLang="en-US" b="0" dirty="0">
                <a:solidFill>
                  <a:schemeClr val="tx2">
                    <a:lumMod val="75000"/>
                  </a:schemeClr>
                </a:solidFill>
                <a:latin typeface="Century Gothic" panose="020B0502020202020204" pitchFamily="34" charset="0"/>
                <a:cs typeface="Arial" charset="0"/>
              </a:rPr>
              <a:t>–</a:t>
            </a:r>
            <a:r>
              <a:rPr altLang="en-US" b="0" dirty="0">
                <a:solidFill>
                  <a:schemeClr val="tx2">
                    <a:lumMod val="75000"/>
                  </a:schemeClr>
                </a:solidFill>
                <a:latin typeface="Century Gothic" panose="020B0502020202020204" pitchFamily="34" charset="0"/>
                <a:cs typeface="Arial" charset="0"/>
              </a:rPr>
              <a:t> Advisory Loss Cost</a:t>
            </a:r>
          </a:p>
        </p:txBody>
      </p:sp>
      <p:sp>
        <p:nvSpPr>
          <p:cNvPr id="4" name="Oval 3"/>
          <p:cNvSpPr/>
          <p:nvPr/>
        </p:nvSpPr>
        <p:spPr>
          <a:xfrm>
            <a:off x="6056313" y="4648200"/>
            <a:ext cx="1447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32017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2163"/>
                                        </p:tgtEl>
                                        <p:attrNameLst>
                                          <p:attrName>style.visibility</p:attrName>
                                        </p:attrNameLst>
                                      </p:cBhvr>
                                      <p:to>
                                        <p:strVal val="visible"/>
                                      </p:to>
                                    </p:set>
                                    <p:anim calcmode="lin" valueType="num">
                                      <p:cBhvr additive="base">
                                        <p:cTn id="12" dur="500" fill="hold"/>
                                        <p:tgtEl>
                                          <p:spTgt spid="92163"/>
                                        </p:tgtEl>
                                        <p:attrNameLst>
                                          <p:attrName>ppt_x</p:attrName>
                                        </p:attrNameLst>
                                      </p:cBhvr>
                                      <p:tavLst>
                                        <p:tav tm="0">
                                          <p:val>
                                            <p:strVal val="#ppt_x"/>
                                          </p:val>
                                        </p:tav>
                                        <p:tav tm="100000">
                                          <p:val>
                                            <p:strVal val="#ppt_x"/>
                                          </p:val>
                                        </p:tav>
                                      </p:tavLst>
                                    </p:anim>
                                    <p:anim calcmode="lin" valueType="num">
                                      <p:cBhvr additive="base">
                                        <p:cTn id="13" dur="500" fill="hold"/>
                                        <p:tgtEl>
                                          <p:spTgt spid="9216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609600"/>
            <a:ext cx="8229600" cy="666750"/>
          </a:xfrm>
        </p:spPr>
        <p:txBody>
          <a:bodyPr>
            <a:normAutofit/>
          </a:bodyPr>
          <a:lstStyle/>
          <a:p>
            <a:pPr algn="ctr" eaLnBrk="1" hangingPunct="1"/>
            <a:r>
              <a:rPr lang="en-US" altLang="en-US" sz="4000" dirty="0">
                <a:cs typeface="Arial" pitchFamily="34" charset="0"/>
              </a:rPr>
              <a:t> </a:t>
            </a:r>
            <a:r>
              <a:rPr lang="en-US" altLang="en-US" sz="3200" dirty="0">
                <a:cs typeface="Arial" pitchFamily="34" charset="0"/>
              </a:rPr>
              <a:t>BCEGS Data Application – CRS Program</a:t>
            </a:r>
          </a:p>
        </p:txBody>
      </p:sp>
      <p:sp>
        <p:nvSpPr>
          <p:cNvPr id="35843" name="Content Placeholder 2"/>
          <p:cNvSpPr>
            <a:spLocks noGrp="1"/>
          </p:cNvSpPr>
          <p:nvPr>
            <p:ph sz="half" idx="1"/>
          </p:nvPr>
        </p:nvSpPr>
        <p:spPr>
          <a:xfrm>
            <a:off x="457200" y="1371600"/>
            <a:ext cx="4114800" cy="914400"/>
          </a:xfrm>
        </p:spPr>
        <p:txBody>
          <a:bodyPr/>
          <a:lstStyle/>
          <a:p>
            <a:pPr eaLnBrk="1" hangingPunct="1"/>
            <a:r>
              <a:rPr lang="en-US" altLang="en-US" sz="2800">
                <a:latin typeface="Arial" pitchFamily="34" charset="0"/>
                <a:cs typeface="Arial" pitchFamily="34" charset="0"/>
              </a:rPr>
              <a:t>Community Rating System (CRS)</a:t>
            </a:r>
          </a:p>
        </p:txBody>
      </p:sp>
      <p:graphicFrame>
        <p:nvGraphicFramePr>
          <p:cNvPr id="35844" name="Object 6"/>
          <p:cNvGraphicFramePr>
            <a:graphicFrameLocks noChangeAspect="1"/>
          </p:cNvGraphicFramePr>
          <p:nvPr/>
        </p:nvGraphicFramePr>
        <p:xfrm>
          <a:off x="4953000" y="1371600"/>
          <a:ext cx="3948113" cy="4953000"/>
        </p:xfrm>
        <a:graphic>
          <a:graphicData uri="http://schemas.openxmlformats.org/presentationml/2006/ole">
            <mc:AlternateContent xmlns:mc="http://schemas.openxmlformats.org/markup-compatibility/2006">
              <mc:Choice xmlns:v="urn:schemas-microsoft-com:vml" Requires="v">
                <p:oleObj spid="_x0000_s55324" name="Acrobat Document" r:id="rId4" imgW="5830114" imgH="7542857" progId="AcroExch.Document.7">
                  <p:embed/>
                </p:oleObj>
              </mc:Choice>
              <mc:Fallback>
                <p:oleObj name="Acrobat Document" r:id="rId4" imgW="5830114" imgH="7542857" progId="AcroExch.Document.7">
                  <p:embed/>
                  <p:pic>
                    <p:nvPicPr>
                      <p:cNvPr id="3584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371600"/>
                        <a:ext cx="3948113" cy="4953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5" name="Rectangle 1"/>
          <p:cNvSpPr>
            <a:spLocks noChangeArrowheads="1"/>
          </p:cNvSpPr>
          <p:nvPr/>
        </p:nvSpPr>
        <p:spPr bwMode="auto">
          <a:xfrm>
            <a:off x="195263" y="23622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spcAft>
                <a:spcPts val="1200"/>
              </a:spcAft>
              <a:buClrTx/>
              <a:buSzTx/>
              <a:buFontTx/>
              <a:buNone/>
            </a:pPr>
            <a:r>
              <a:rPr lang="en-US" altLang="en-US" sz="1600">
                <a:latin typeface="Arial" pitchFamily="34" charset="0"/>
              </a:rPr>
              <a:t>432.h  BC2 credits the community’s Building Code Effectiveness Grading Schedule (BCEGS) classification.</a:t>
            </a:r>
          </a:p>
        </p:txBody>
      </p:sp>
      <p:pic>
        <p:nvPicPr>
          <p:cNvPr id="3584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5588" y="3230563"/>
            <a:ext cx="4545012" cy="228758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6063" y="5638800"/>
            <a:ext cx="4554537" cy="8143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50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p:cNvSpPr txBox="1">
            <a:spLocks noChangeArrowheads="1"/>
          </p:cNvSpPr>
          <p:nvPr/>
        </p:nvSpPr>
        <p:spPr bwMode="auto">
          <a:xfrm>
            <a:off x="609600" y="1236663"/>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i="1" dirty="0">
                <a:latin typeface="Arial" pitchFamily="34" charset="0"/>
              </a:rPr>
              <a:t>About the presentation today……</a:t>
            </a:r>
          </a:p>
        </p:txBody>
      </p:sp>
      <p:sp>
        <p:nvSpPr>
          <p:cNvPr id="10" name="Rectangle 3"/>
          <p:cNvSpPr>
            <a:spLocks noGrp="1" noChangeArrowheads="1"/>
          </p:cNvSpPr>
          <p:nvPr>
            <p:ph type="body" sz="half" idx="1"/>
          </p:nvPr>
        </p:nvSpPr>
        <p:spPr>
          <a:xfrm>
            <a:off x="532737" y="2057400"/>
            <a:ext cx="8150087" cy="2533073"/>
          </a:xfrm>
        </p:spPr>
        <p:txBody>
          <a:bodyPr>
            <a:normAutofit fontScale="77500" lnSpcReduction="20000"/>
          </a:bodyPr>
          <a:lstStyle/>
          <a:p>
            <a:pPr marL="274320" indent="-274320" eaLnBrk="1" fontAlgn="auto" hangingPunct="1">
              <a:spcAft>
                <a:spcPts val="0"/>
              </a:spcAft>
              <a:buFont typeface="Wingdings 2"/>
              <a:buChar char=""/>
              <a:defRPr/>
            </a:pPr>
            <a:r>
              <a:rPr lang="en-US" sz="2600" dirty="0">
                <a:solidFill>
                  <a:schemeClr val="tx1">
                    <a:lumMod val="85000"/>
                    <a:lumOff val="15000"/>
                  </a:schemeClr>
                </a:solidFill>
                <a:latin typeface="Arial" pitchFamily="34" charset="0"/>
                <a:cs typeface="Arial" pitchFamily="34" charset="0"/>
              </a:rPr>
              <a:t>Who are we?  What do we do?</a:t>
            </a:r>
          </a:p>
          <a:p>
            <a:pPr marL="274320" indent="-274320" eaLnBrk="1" fontAlgn="auto" hangingPunct="1">
              <a:spcAft>
                <a:spcPts val="0"/>
              </a:spcAft>
              <a:buFont typeface="Wingdings 2"/>
              <a:buChar char=""/>
              <a:defRPr/>
            </a:pPr>
            <a:r>
              <a:rPr lang="en-US" sz="2600" dirty="0">
                <a:solidFill>
                  <a:schemeClr val="tx1">
                    <a:lumMod val="85000"/>
                    <a:lumOff val="15000"/>
                  </a:schemeClr>
                </a:solidFill>
                <a:latin typeface="Arial" pitchFamily="34" charset="0"/>
                <a:cs typeface="Arial" pitchFamily="34" charset="0"/>
              </a:rPr>
              <a:t>The Building Code Effectiveness Grading Schedule </a:t>
            </a:r>
          </a:p>
          <a:p>
            <a:pPr marL="274320" indent="-274320" eaLnBrk="1" fontAlgn="auto" hangingPunct="1">
              <a:spcAft>
                <a:spcPts val="0"/>
              </a:spcAft>
              <a:buFont typeface="Wingdings 2"/>
              <a:buChar char=""/>
              <a:defRPr/>
            </a:pPr>
            <a:r>
              <a:rPr lang="en-US" sz="2600" dirty="0">
                <a:solidFill>
                  <a:schemeClr val="tx1">
                    <a:lumMod val="85000"/>
                    <a:lumOff val="15000"/>
                  </a:schemeClr>
                </a:solidFill>
                <a:latin typeface="Arial" pitchFamily="34" charset="0"/>
                <a:cs typeface="Arial" pitchFamily="34" charset="0"/>
              </a:rPr>
              <a:t>Use and Application of BCEGS Data – Insurer, Non-Insurer and Federal Government</a:t>
            </a:r>
          </a:p>
          <a:p>
            <a:pPr marL="274320" indent="-274320" eaLnBrk="1" fontAlgn="auto" hangingPunct="1">
              <a:spcAft>
                <a:spcPts val="0"/>
              </a:spcAft>
              <a:buFont typeface="Wingdings 2"/>
              <a:buChar char=""/>
              <a:defRPr/>
            </a:pPr>
            <a:endParaRPr lang="en-US" sz="2600" dirty="0">
              <a:solidFill>
                <a:schemeClr val="tx1"/>
              </a:solidFill>
              <a:latin typeface="Arial" pitchFamily="34" charset="0"/>
              <a:cs typeface="Arial" pitchFamily="34" charset="0"/>
            </a:endParaRPr>
          </a:p>
          <a:p>
            <a:pPr marL="0" indent="0" eaLnBrk="1" fontAlgn="auto" hangingPunct="1">
              <a:spcAft>
                <a:spcPts val="0"/>
              </a:spcAft>
              <a:buNone/>
              <a:defRPr/>
            </a:pPr>
            <a:r>
              <a:rPr lang="en-US" sz="2600" dirty="0">
                <a:solidFill>
                  <a:srgbClr val="002060"/>
                </a:solidFill>
                <a:latin typeface="Arial" pitchFamily="34" charset="0"/>
                <a:cs typeface="Arial" pitchFamily="34" charset="0"/>
              </a:rPr>
              <a:t>We will try to answer the following question:</a:t>
            </a:r>
          </a:p>
          <a:p>
            <a:pPr marL="0" indent="0" eaLnBrk="1" fontAlgn="auto" hangingPunct="1">
              <a:spcAft>
                <a:spcPts val="0"/>
              </a:spcAft>
              <a:buNone/>
              <a:defRPr/>
            </a:pPr>
            <a:endParaRPr lang="en-US" sz="2600" dirty="0">
              <a:solidFill>
                <a:srgbClr val="002060"/>
              </a:solidFill>
              <a:latin typeface="Arial" pitchFamily="34" charset="0"/>
              <a:cs typeface="Arial" pitchFamily="34" charset="0"/>
            </a:endParaRPr>
          </a:p>
          <a:p>
            <a:pPr marL="0" indent="0" eaLnBrk="1" fontAlgn="auto" hangingPunct="1">
              <a:spcAft>
                <a:spcPts val="0"/>
              </a:spcAft>
              <a:buNone/>
              <a:defRPr/>
            </a:pPr>
            <a:r>
              <a:rPr lang="en-US" sz="2600" i="1" dirty="0">
                <a:solidFill>
                  <a:srgbClr val="002060"/>
                </a:solidFill>
                <a:latin typeface="Arial" pitchFamily="34" charset="0"/>
                <a:cs typeface="Arial" pitchFamily="34" charset="0"/>
              </a:rPr>
              <a:t>-How are BCEGS classifications utilized by the insurance industry and others?</a:t>
            </a:r>
          </a:p>
          <a:p>
            <a:pPr marL="0" indent="0" eaLnBrk="1" fontAlgn="auto" hangingPunct="1">
              <a:spcAft>
                <a:spcPts val="0"/>
              </a:spcAft>
              <a:buNone/>
              <a:defRPr/>
            </a:pPr>
            <a:endParaRPr lang="en-US" sz="2600" dirty="0">
              <a:solidFill>
                <a:schemeClr val="tx1"/>
              </a:solidFill>
              <a:latin typeface="Arial" pitchFamily="34" charset="0"/>
              <a:cs typeface="Arial" pitchFamily="34" charset="0"/>
            </a:endParaRPr>
          </a:p>
          <a:p>
            <a:pPr marL="0" indent="0" eaLnBrk="1" fontAlgn="auto" hangingPunct="1">
              <a:spcAft>
                <a:spcPts val="0"/>
              </a:spcAft>
              <a:buClr>
                <a:schemeClr val="accent3"/>
              </a:buClr>
              <a:buFont typeface="Wingdings 2" pitchFamily="18" charset="2"/>
              <a:buNone/>
              <a:defRPr/>
            </a:pPr>
            <a:endParaRPr lang="en-US" dirty="0"/>
          </a:p>
        </p:txBody>
      </p:sp>
    </p:spTree>
    <p:extLst>
      <p:ext uri="{BB962C8B-B14F-4D97-AF65-F5344CB8AC3E}">
        <p14:creationId xmlns:p14="http://schemas.microsoft.com/office/powerpoint/2010/main" val="90239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609600"/>
            <a:ext cx="8229600" cy="666750"/>
          </a:xfrm>
        </p:spPr>
        <p:txBody>
          <a:bodyPr>
            <a:normAutofit/>
          </a:bodyPr>
          <a:lstStyle/>
          <a:p>
            <a:pPr algn="ctr" eaLnBrk="1" hangingPunct="1"/>
            <a:r>
              <a:rPr lang="en-US" altLang="en-US" sz="4000" dirty="0">
                <a:cs typeface="Arial" pitchFamily="34" charset="0"/>
              </a:rPr>
              <a:t> </a:t>
            </a:r>
            <a:r>
              <a:rPr lang="en-US" altLang="en-US" sz="3200" dirty="0">
                <a:cs typeface="Arial" pitchFamily="34" charset="0"/>
              </a:rPr>
              <a:t>BCEGS Data Application – CRS Program</a:t>
            </a:r>
          </a:p>
        </p:txBody>
      </p:sp>
      <p:pic>
        <p:nvPicPr>
          <p:cNvPr id="10286"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70" y="1416658"/>
            <a:ext cx="8834731" cy="53149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6"/>
                                        </p:tgtEl>
                                        <p:attrNameLst>
                                          <p:attrName>style.visibility</p:attrName>
                                        </p:attrNameLst>
                                      </p:cBhvr>
                                      <p:to>
                                        <p:strVal val="visible"/>
                                      </p:to>
                                    </p:set>
                                    <p:anim calcmode="lin" valueType="num">
                                      <p:cBhvr additive="base">
                                        <p:cTn id="7" dur="500" fill="hold"/>
                                        <p:tgtEl>
                                          <p:spTgt spid="10286"/>
                                        </p:tgtEl>
                                        <p:attrNameLst>
                                          <p:attrName>ppt_x</p:attrName>
                                        </p:attrNameLst>
                                      </p:cBhvr>
                                      <p:tavLst>
                                        <p:tav tm="0">
                                          <p:val>
                                            <p:strVal val="#ppt_x"/>
                                          </p:val>
                                        </p:tav>
                                        <p:tav tm="100000">
                                          <p:val>
                                            <p:strVal val="#ppt_x"/>
                                          </p:val>
                                        </p:tav>
                                      </p:tavLst>
                                    </p:anim>
                                    <p:anim calcmode="lin" valueType="num">
                                      <p:cBhvr additive="base">
                                        <p:cTn id="8" dur="500" fill="hold"/>
                                        <p:tgtEl>
                                          <p:spTgt spid="10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peech Bubble: Rectangle 8">
            <a:extLst>
              <a:ext uri="{FF2B5EF4-FFF2-40B4-BE49-F238E27FC236}">
                <a16:creationId xmlns:a16="http://schemas.microsoft.com/office/drawing/2014/main" id="{54F7594A-89F2-4818-A58D-2DB8B5B03ECE}"/>
              </a:ext>
            </a:extLst>
          </p:cNvPr>
          <p:cNvSpPr/>
          <p:nvPr/>
        </p:nvSpPr>
        <p:spPr>
          <a:xfrm>
            <a:off x="613954" y="3429000"/>
            <a:ext cx="2608217" cy="1835655"/>
          </a:xfrm>
          <a:prstGeom prst="wedgeRectCallout">
            <a:avLst>
              <a:gd name="adj1" fmla="val -18162"/>
              <a:gd name="adj2" fmla="val 64872"/>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Title 1"/>
          <p:cNvSpPr>
            <a:spLocks noGrp="1"/>
          </p:cNvSpPr>
          <p:nvPr>
            <p:ph type="title"/>
          </p:nvPr>
        </p:nvSpPr>
        <p:spPr>
          <a:xfrm>
            <a:off x="457200" y="502596"/>
            <a:ext cx="8229600" cy="666750"/>
          </a:xfrm>
        </p:spPr>
        <p:txBody>
          <a:bodyPr>
            <a:normAutofit/>
          </a:bodyPr>
          <a:lstStyle/>
          <a:p>
            <a:pPr algn="ctr" eaLnBrk="1" hangingPunct="1"/>
            <a:r>
              <a:rPr lang="en-US" altLang="en-US" b="0" dirty="0">
                <a:latin typeface="Century Gothic" panose="020B0502020202020204" pitchFamily="34" charset="0"/>
                <a:cs typeface="Arial" pitchFamily="34" charset="0"/>
              </a:rPr>
              <a:t>CRS Program Flood Insurance Discounts</a:t>
            </a:r>
          </a:p>
        </p:txBody>
      </p:sp>
      <p:pic>
        <p:nvPicPr>
          <p:cNvPr id="4" name="Picture 3">
            <a:extLst>
              <a:ext uri="{FF2B5EF4-FFF2-40B4-BE49-F238E27FC236}">
                <a16:creationId xmlns:a16="http://schemas.microsoft.com/office/drawing/2014/main" id="{441E2B34-0451-4353-B4F7-B4F02ABE9421}"/>
              </a:ext>
            </a:extLst>
          </p:cNvPr>
          <p:cNvPicPr>
            <a:picLocks noChangeAspect="1"/>
          </p:cNvPicPr>
          <p:nvPr/>
        </p:nvPicPr>
        <p:blipFill>
          <a:blip r:embed="rId3"/>
          <a:stretch>
            <a:fillRect/>
          </a:stretch>
        </p:blipFill>
        <p:spPr>
          <a:xfrm>
            <a:off x="194030" y="1475952"/>
            <a:ext cx="3609613" cy="1574192"/>
          </a:xfrm>
          <a:prstGeom prst="rect">
            <a:avLst/>
          </a:prstGeom>
        </p:spPr>
      </p:pic>
      <p:sp>
        <p:nvSpPr>
          <p:cNvPr id="8" name="TextBox 7">
            <a:extLst>
              <a:ext uri="{FF2B5EF4-FFF2-40B4-BE49-F238E27FC236}">
                <a16:creationId xmlns:a16="http://schemas.microsoft.com/office/drawing/2014/main" id="{9DFE6456-E2C3-4188-ADE8-E667E1CCEEF0}"/>
              </a:ext>
            </a:extLst>
          </p:cNvPr>
          <p:cNvSpPr txBox="1"/>
          <p:nvPr/>
        </p:nvSpPr>
        <p:spPr>
          <a:xfrm>
            <a:off x="887856" y="3951752"/>
            <a:ext cx="3124374" cy="914400"/>
          </a:xfrm>
          <a:prstGeom prst="rect">
            <a:avLst/>
          </a:prstGeom>
        </p:spPr>
        <p:txBody>
          <a:bodyPr vert="horz" wrap="none" lIns="0" tIns="0" rIns="0" bIns="0" rtlCol="0" anchor="t" anchorCtr="0">
            <a:noAutofit/>
          </a:bodyPr>
          <a:lstStyle/>
          <a:p>
            <a:pPr marL="0" indent="0">
              <a:spcBef>
                <a:spcPts val="200"/>
              </a:spcBef>
              <a:spcAft>
                <a:spcPts val="600"/>
              </a:spcAft>
              <a:buClr>
                <a:srgbClr val="159FE8"/>
              </a:buClr>
              <a:buFont typeface="Calibri" pitchFamily="34" charset="0"/>
              <a:buNone/>
            </a:pPr>
            <a:r>
              <a:rPr lang="en-US" sz="4400" b="1" dirty="0">
                <a:solidFill>
                  <a:srgbClr val="FF0000"/>
                </a:solidFill>
                <a:latin typeface="Century Gothic" panose="020B0502020202020204" pitchFamily="34" charset="0"/>
              </a:rPr>
              <a:t>$ 9.3 M</a:t>
            </a:r>
            <a:r>
              <a:rPr lang="en-US" sz="1000" b="1" dirty="0">
                <a:solidFill>
                  <a:srgbClr val="FF0000"/>
                </a:solidFill>
                <a:latin typeface="Century Gothic" panose="020B0502020202020204" pitchFamily="34" charset="0"/>
              </a:rPr>
              <a:t>*</a:t>
            </a:r>
          </a:p>
        </p:txBody>
      </p:sp>
      <p:sp>
        <p:nvSpPr>
          <p:cNvPr id="10" name="Rectangle 9">
            <a:extLst>
              <a:ext uri="{FF2B5EF4-FFF2-40B4-BE49-F238E27FC236}">
                <a16:creationId xmlns:a16="http://schemas.microsoft.com/office/drawing/2014/main" id="{9AEC1094-6E6D-4E93-B9D1-FF370E412192}"/>
              </a:ext>
            </a:extLst>
          </p:cNvPr>
          <p:cNvSpPr/>
          <p:nvPr/>
        </p:nvSpPr>
        <p:spPr>
          <a:xfrm>
            <a:off x="1517643" y="5382048"/>
            <a:ext cx="2453466" cy="830997"/>
          </a:xfrm>
          <a:prstGeom prst="rect">
            <a:avLst/>
          </a:prstGeom>
        </p:spPr>
        <p:txBody>
          <a:bodyPr wrap="square">
            <a:spAutoFit/>
          </a:bodyPr>
          <a:lstStyle/>
          <a:p>
            <a:pPr>
              <a:spcBef>
                <a:spcPts val="200"/>
              </a:spcBef>
              <a:spcAft>
                <a:spcPts val="600"/>
              </a:spcAft>
              <a:buClr>
                <a:srgbClr val="159FE8"/>
              </a:buClr>
            </a:pPr>
            <a:r>
              <a:rPr lang="en-US" sz="1200" b="1" dirty="0">
                <a:solidFill>
                  <a:srgbClr val="FF0000"/>
                </a:solidFill>
                <a:latin typeface="Century Gothic" panose="020B0502020202020204" pitchFamily="34" charset="0"/>
              </a:rPr>
              <a:t>Total Yearly Premium Savings for Policy Holders in the ___CRS Communities across ___</a:t>
            </a:r>
          </a:p>
        </p:txBody>
      </p:sp>
      <p:sp>
        <p:nvSpPr>
          <p:cNvPr id="11" name="TextBox 10">
            <a:extLst>
              <a:ext uri="{FF2B5EF4-FFF2-40B4-BE49-F238E27FC236}">
                <a16:creationId xmlns:a16="http://schemas.microsoft.com/office/drawing/2014/main" id="{C2D3E13B-4AA5-4FEE-B977-BE7702FD9BC8}"/>
              </a:ext>
            </a:extLst>
          </p:cNvPr>
          <p:cNvSpPr txBox="1"/>
          <p:nvPr/>
        </p:nvSpPr>
        <p:spPr>
          <a:xfrm>
            <a:off x="313509" y="6331131"/>
            <a:ext cx="914400" cy="914400"/>
          </a:xfrm>
          <a:prstGeom prst="rect">
            <a:avLst/>
          </a:prstGeom>
        </p:spPr>
        <p:txBody>
          <a:bodyPr vert="horz" wrap="none" lIns="0" tIns="0" rIns="0" bIns="0" rtlCol="0" anchor="t" anchorCtr="0">
            <a:noAutofit/>
          </a:bodyPr>
          <a:lstStyle/>
          <a:p>
            <a:pPr marL="0" indent="0">
              <a:spcBef>
                <a:spcPts val="200"/>
              </a:spcBef>
              <a:spcAft>
                <a:spcPts val="600"/>
              </a:spcAft>
              <a:buClr>
                <a:srgbClr val="159FE8"/>
              </a:buClr>
              <a:buFont typeface="Calibri" pitchFamily="34" charset="0"/>
              <a:buNone/>
            </a:pPr>
            <a:r>
              <a:rPr lang="en-US" sz="1050" b="1" dirty="0">
                <a:solidFill>
                  <a:srgbClr val="777777"/>
                </a:solidFill>
                <a:latin typeface="Century Gothic" panose="020B0502020202020204" pitchFamily="34" charset="0"/>
              </a:rPr>
              <a:t>*Source: FEMA, NFIP Insurance Savings Report</a:t>
            </a:r>
          </a:p>
        </p:txBody>
      </p:sp>
    </p:spTree>
    <p:extLst>
      <p:ext uri="{BB962C8B-B14F-4D97-AF65-F5344CB8AC3E}">
        <p14:creationId xmlns:p14="http://schemas.microsoft.com/office/powerpoint/2010/main" val="28765534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609600"/>
            <a:ext cx="8229600" cy="666750"/>
          </a:xfrm>
        </p:spPr>
        <p:txBody>
          <a:bodyPr>
            <a:noAutofit/>
          </a:bodyPr>
          <a:lstStyle/>
          <a:p>
            <a:pPr algn="ctr"/>
            <a:r>
              <a:rPr lang="en-US" altLang="en-US" sz="3200" dirty="0">
                <a:cs typeface="Arial" pitchFamily="34" charset="0"/>
              </a:rPr>
              <a:t> </a:t>
            </a:r>
            <a:r>
              <a:rPr lang="en-US" sz="3200" dirty="0"/>
              <a:t>AIR Hazard Modeling</a:t>
            </a:r>
            <a:br>
              <a:rPr lang="en-US" sz="3200" dirty="0"/>
            </a:br>
            <a:endParaRPr lang="en-US" altLang="en-US" sz="3200" dirty="0">
              <a:cs typeface="Arial" pitchFamily="34" charset="0"/>
            </a:endParaRPr>
          </a:p>
        </p:txBody>
      </p:sp>
      <p:sp>
        <p:nvSpPr>
          <p:cNvPr id="3" name="TextBox 2"/>
          <p:cNvSpPr txBox="1"/>
          <p:nvPr/>
        </p:nvSpPr>
        <p:spPr>
          <a:xfrm>
            <a:off x="564541" y="1183032"/>
            <a:ext cx="7954775" cy="923330"/>
          </a:xfrm>
          <a:prstGeom prst="rect">
            <a:avLst/>
          </a:prstGeom>
          <a:noFill/>
        </p:spPr>
        <p:txBody>
          <a:bodyPr wrap="square" rtlCol="0">
            <a:spAutoFit/>
          </a:bodyPr>
          <a:lstStyle/>
          <a:p>
            <a:pPr algn="ctr"/>
            <a:r>
              <a:rPr lang="en-US" i="1" dirty="0"/>
              <a:t>BCEGS Classifications and Data are utilized in the AIR risk models.</a:t>
            </a:r>
          </a:p>
          <a:p>
            <a:pPr algn="ctr"/>
            <a:endParaRPr lang="en-US" i="1" dirty="0">
              <a:solidFill>
                <a:srgbClr val="002060"/>
              </a:solidFill>
            </a:endParaRPr>
          </a:p>
          <a:p>
            <a:endParaRPr lang="en-US" i="1" dirty="0"/>
          </a:p>
        </p:txBody>
      </p:sp>
      <p:graphicFrame>
        <p:nvGraphicFramePr>
          <p:cNvPr id="4" name="Object 3"/>
          <p:cNvGraphicFramePr>
            <a:graphicFrameLocks noChangeAspect="1"/>
          </p:cNvGraphicFramePr>
          <p:nvPr>
            <p:extLst>
              <p:ext uri="{D42A27DB-BD31-4B8C-83A1-F6EECF244321}">
                <p14:modId xmlns:p14="http://schemas.microsoft.com/office/powerpoint/2010/main" val="234852029"/>
              </p:ext>
            </p:extLst>
          </p:nvPr>
        </p:nvGraphicFramePr>
        <p:xfrm>
          <a:off x="212436" y="2253672"/>
          <a:ext cx="2632363" cy="3583710"/>
        </p:xfrm>
        <a:graphic>
          <a:graphicData uri="http://schemas.openxmlformats.org/presentationml/2006/ole">
            <mc:AlternateContent xmlns:mc="http://schemas.openxmlformats.org/markup-compatibility/2006">
              <mc:Choice xmlns:v="urn:schemas-microsoft-com:vml" Requires="v">
                <p:oleObj spid="_x0000_s58425" name="Acrobat Document" r:id="rId4" imgW="5829199" imgH="7543800" progId="AcroExch.Document.11">
                  <p:embed/>
                </p:oleObj>
              </mc:Choice>
              <mc:Fallback>
                <p:oleObj name="Acrobat Document" r:id="rId4" imgW="5829199" imgH="7543800" progId="AcroExch.Document.11">
                  <p:embed/>
                  <p:pic>
                    <p:nvPicPr>
                      <p:cNvPr id="4" name="Object 3"/>
                      <p:cNvPicPr/>
                      <p:nvPr/>
                    </p:nvPicPr>
                    <p:blipFill>
                      <a:blip r:embed="rId5"/>
                      <a:stretch>
                        <a:fillRect/>
                      </a:stretch>
                    </p:blipFill>
                    <p:spPr>
                      <a:xfrm>
                        <a:off x="212436" y="2253672"/>
                        <a:ext cx="2632363" cy="3583710"/>
                      </a:xfrm>
                      <a:prstGeom prst="rect">
                        <a:avLst/>
                      </a:prstGeom>
                      <a:ln>
                        <a:solidFill>
                          <a:schemeClr val="tx1"/>
                        </a:solidFill>
                      </a:ln>
                    </p:spPr>
                  </p:pic>
                </p:oleObj>
              </mc:Fallback>
            </mc:AlternateContent>
          </a:graphicData>
        </a:graphic>
      </p:graphicFrame>
      <p:graphicFrame>
        <p:nvGraphicFramePr>
          <p:cNvPr id="6" name="Object 5">
            <a:extLst>
              <a:ext uri="{FF2B5EF4-FFF2-40B4-BE49-F238E27FC236}">
                <a16:creationId xmlns:a16="http://schemas.microsoft.com/office/drawing/2014/main" id="{41FF0889-6575-49F9-9FB1-CA086E9EC742}"/>
              </a:ext>
            </a:extLst>
          </p:cNvPr>
          <p:cNvGraphicFramePr>
            <a:graphicFrameLocks noChangeAspect="1"/>
          </p:cNvGraphicFramePr>
          <p:nvPr>
            <p:extLst>
              <p:ext uri="{D42A27DB-BD31-4B8C-83A1-F6EECF244321}">
                <p14:modId xmlns:p14="http://schemas.microsoft.com/office/powerpoint/2010/main" val="3261233706"/>
              </p:ext>
            </p:extLst>
          </p:nvPr>
        </p:nvGraphicFramePr>
        <p:xfrm>
          <a:off x="3255818" y="2253672"/>
          <a:ext cx="2632363" cy="3583710"/>
        </p:xfrm>
        <a:graphic>
          <a:graphicData uri="http://schemas.openxmlformats.org/presentationml/2006/ole">
            <mc:AlternateContent xmlns:mc="http://schemas.openxmlformats.org/markup-compatibility/2006">
              <mc:Choice xmlns:v="urn:schemas-microsoft-com:vml" Requires="v">
                <p:oleObj spid="_x0000_s58426" name="Acrobat Document" r:id="rId6" imgW="5829085" imgH="7543571" progId="Acrobat.Document.DC">
                  <p:embed/>
                </p:oleObj>
              </mc:Choice>
              <mc:Fallback>
                <p:oleObj name="Acrobat Document" r:id="rId6" imgW="5829085" imgH="7543571" progId="Acrobat.Document.DC">
                  <p:embed/>
                  <p:pic>
                    <p:nvPicPr>
                      <p:cNvPr id="0" name=""/>
                      <p:cNvPicPr/>
                      <p:nvPr/>
                    </p:nvPicPr>
                    <p:blipFill>
                      <a:blip r:embed="rId7"/>
                      <a:stretch>
                        <a:fillRect/>
                      </a:stretch>
                    </p:blipFill>
                    <p:spPr>
                      <a:xfrm>
                        <a:off x="3255818" y="2253672"/>
                        <a:ext cx="2632363" cy="358371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1130C83-07F0-4E89-8297-88CE61B861FB}"/>
              </a:ext>
            </a:extLst>
          </p:cNvPr>
          <p:cNvGraphicFramePr>
            <a:graphicFrameLocks noChangeAspect="1"/>
          </p:cNvGraphicFramePr>
          <p:nvPr>
            <p:extLst>
              <p:ext uri="{D42A27DB-BD31-4B8C-83A1-F6EECF244321}">
                <p14:modId xmlns:p14="http://schemas.microsoft.com/office/powerpoint/2010/main" val="3243970432"/>
              </p:ext>
            </p:extLst>
          </p:nvPr>
        </p:nvGraphicFramePr>
        <p:xfrm>
          <a:off x="6299201" y="2253672"/>
          <a:ext cx="2632363" cy="3583710"/>
        </p:xfrm>
        <a:graphic>
          <a:graphicData uri="http://schemas.openxmlformats.org/presentationml/2006/ole">
            <mc:AlternateContent xmlns:mc="http://schemas.openxmlformats.org/markup-compatibility/2006">
              <mc:Choice xmlns:v="urn:schemas-microsoft-com:vml" Requires="v">
                <p:oleObj spid="_x0000_s58427" name="Acrobat Document" r:id="rId8" imgW="5829085" imgH="7543571" progId="Acrobat.Document.DC">
                  <p:embed/>
                </p:oleObj>
              </mc:Choice>
              <mc:Fallback>
                <p:oleObj name="Acrobat Document" r:id="rId8" imgW="5829085" imgH="7543571" progId="Acrobat.Document.DC">
                  <p:embed/>
                  <p:pic>
                    <p:nvPicPr>
                      <p:cNvPr id="0" name=""/>
                      <p:cNvPicPr/>
                      <p:nvPr/>
                    </p:nvPicPr>
                    <p:blipFill>
                      <a:blip r:embed="rId9"/>
                      <a:stretch>
                        <a:fillRect/>
                      </a:stretch>
                    </p:blipFill>
                    <p:spPr>
                      <a:xfrm>
                        <a:off x="6299201" y="2253672"/>
                        <a:ext cx="2632363" cy="3583710"/>
                      </a:xfrm>
                      <a:prstGeom prst="rect">
                        <a:avLst/>
                      </a:prstGeom>
                    </p:spPr>
                  </p:pic>
                </p:oleObj>
              </mc:Fallback>
            </mc:AlternateContent>
          </a:graphicData>
        </a:graphic>
      </p:graphicFrame>
    </p:spTree>
    <p:extLst>
      <p:ext uri="{BB962C8B-B14F-4D97-AF65-F5344CB8AC3E}">
        <p14:creationId xmlns:p14="http://schemas.microsoft.com/office/powerpoint/2010/main" val="3192835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8">
            <a:extLst>
              <a:ext uri="{FF2B5EF4-FFF2-40B4-BE49-F238E27FC236}">
                <a16:creationId xmlns:a16="http://schemas.microsoft.com/office/drawing/2014/main" id="{A7CE0B5E-8A8D-4381-A798-60529BB9E805}"/>
              </a:ext>
            </a:extLst>
          </p:cNvPr>
          <p:cNvSpPr txBox="1">
            <a:spLocks noChangeArrowheads="1"/>
          </p:cNvSpPr>
          <p:nvPr/>
        </p:nvSpPr>
        <p:spPr bwMode="auto">
          <a:xfrm>
            <a:off x="1028700" y="1752603"/>
            <a:ext cx="2619847" cy="628945"/>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dirty="0">
                <a:solidFill>
                  <a:srgbClr val="8CC63F"/>
                </a:solidFill>
                <a:latin typeface="Arial" pitchFamily="34" charset="0"/>
                <a:ea typeface="Calibri" pitchFamily="34" charset="0"/>
                <a:cs typeface="Times New Roman" pitchFamily="18" charset="0"/>
              </a:rPr>
              <a:t>Features of a Building Built to Code</a:t>
            </a:r>
            <a:endParaRPr lang="en-US" altLang="en-US" sz="3600" dirty="0">
              <a:solidFill>
                <a:srgbClr val="8CC63F"/>
              </a:solidFill>
              <a:latin typeface="Arial" pitchFamily="34" charset="0"/>
              <a:cs typeface="Arial" pitchFamily="34" charset="0"/>
            </a:endParaRPr>
          </a:p>
        </p:txBody>
      </p:sp>
      <p:sp>
        <p:nvSpPr>
          <p:cNvPr id="8" name="Text Box 28">
            <a:extLst>
              <a:ext uri="{FF2B5EF4-FFF2-40B4-BE49-F238E27FC236}">
                <a16:creationId xmlns:a16="http://schemas.microsoft.com/office/drawing/2014/main" id="{79004DC3-1891-4972-B86B-98CF62134B8C}"/>
              </a:ext>
            </a:extLst>
          </p:cNvPr>
          <p:cNvSpPr txBox="1">
            <a:spLocks noChangeArrowheads="1"/>
          </p:cNvSpPr>
          <p:nvPr/>
        </p:nvSpPr>
        <p:spPr bwMode="auto">
          <a:xfrm>
            <a:off x="5295900" y="1752601"/>
            <a:ext cx="2743200" cy="628945"/>
          </a:xfrm>
          <a:prstGeom prst="rect">
            <a:avLst/>
          </a:prstGeom>
          <a:noFill/>
          <a:ln>
            <a:noFill/>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en-US" dirty="0">
                <a:solidFill>
                  <a:srgbClr val="FF0000"/>
                </a:solidFill>
                <a:latin typeface="Arial" pitchFamily="34" charset="0"/>
                <a:ea typeface="Calibri" pitchFamily="34" charset="0"/>
                <a:cs typeface="Times New Roman" pitchFamily="18" charset="0"/>
              </a:rPr>
              <a:t>Features of a Building Not Built to Code</a:t>
            </a:r>
            <a:endParaRPr lang="en-US" altLang="en-US" sz="3600" dirty="0">
              <a:solidFill>
                <a:srgbClr val="FF0000"/>
              </a:solidFill>
              <a:latin typeface="Arial" pitchFamily="34" charset="0"/>
              <a:cs typeface="Arial" pitchFamily="34" charset="0"/>
            </a:endParaRPr>
          </a:p>
        </p:txBody>
      </p:sp>
      <p:grpSp>
        <p:nvGrpSpPr>
          <p:cNvPr id="9" name="Group 8">
            <a:extLst>
              <a:ext uri="{FF2B5EF4-FFF2-40B4-BE49-F238E27FC236}">
                <a16:creationId xmlns:a16="http://schemas.microsoft.com/office/drawing/2014/main" id="{F34E9A7C-0F87-4DEB-B23D-07B6A0E3B426}"/>
              </a:ext>
            </a:extLst>
          </p:cNvPr>
          <p:cNvGrpSpPr/>
          <p:nvPr/>
        </p:nvGrpSpPr>
        <p:grpSpPr>
          <a:xfrm>
            <a:off x="1547419" y="5777799"/>
            <a:ext cx="5907271" cy="649204"/>
            <a:chOff x="1575391" y="3756822"/>
            <a:chExt cx="5907271" cy="649204"/>
          </a:xfrm>
        </p:grpSpPr>
        <p:sp>
          <p:nvSpPr>
            <p:cNvPr id="10" name="Rectangle 9">
              <a:extLst>
                <a:ext uri="{FF2B5EF4-FFF2-40B4-BE49-F238E27FC236}">
                  <a16:creationId xmlns:a16="http://schemas.microsoft.com/office/drawing/2014/main" id="{42BFC176-3C38-457C-9F4D-3E69F326C091}"/>
                </a:ext>
              </a:extLst>
            </p:cNvPr>
            <p:cNvSpPr/>
            <p:nvPr/>
          </p:nvSpPr>
          <p:spPr>
            <a:xfrm rot="10800000">
              <a:off x="2400300" y="3790950"/>
              <a:ext cx="4267200" cy="266700"/>
            </a:xfrm>
            <a:prstGeom prst="rect">
              <a:avLst/>
            </a:prstGeom>
            <a:gradFill flip="none" rotWithShape="1">
              <a:gsLst>
                <a:gs pos="17000">
                  <a:srgbClr val="FF0000"/>
                </a:gs>
                <a:gs pos="0">
                  <a:srgbClr val="FF0000"/>
                </a:gs>
                <a:gs pos="0">
                  <a:srgbClr val="FF0000"/>
                </a:gs>
                <a:gs pos="100000">
                  <a:srgbClr val="92D05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4">
              <a:extLst>
                <a:ext uri="{FF2B5EF4-FFF2-40B4-BE49-F238E27FC236}">
                  <a16:creationId xmlns:a16="http://schemas.microsoft.com/office/drawing/2014/main" id="{6084B9C8-6FB1-4EB7-998B-537BFEB33C4C}"/>
                </a:ext>
              </a:extLst>
            </p:cNvPr>
            <p:cNvSpPr txBox="1">
              <a:spLocks noChangeArrowheads="1"/>
            </p:cNvSpPr>
            <p:nvPr/>
          </p:nvSpPr>
          <p:spPr bwMode="auto">
            <a:xfrm>
              <a:off x="3491980" y="4072271"/>
              <a:ext cx="2076750"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dirty="0">
                  <a:latin typeface="Arial" pitchFamily="34" charset="0"/>
                  <a:ea typeface="Calibri" pitchFamily="34" charset="0"/>
                  <a:cs typeface="Times New Roman" pitchFamily="18" charset="0"/>
                </a:rPr>
                <a:t>Vulnerability</a:t>
              </a:r>
              <a:endParaRPr lang="en-US" altLang="en-US" sz="3600" dirty="0">
                <a:latin typeface="Arial" pitchFamily="34" charset="0"/>
                <a:cs typeface="Arial" pitchFamily="34" charset="0"/>
              </a:endParaRPr>
            </a:p>
          </p:txBody>
        </p:sp>
        <p:sp>
          <p:nvSpPr>
            <p:cNvPr id="12" name="Text Box 4">
              <a:extLst>
                <a:ext uri="{FF2B5EF4-FFF2-40B4-BE49-F238E27FC236}">
                  <a16:creationId xmlns:a16="http://schemas.microsoft.com/office/drawing/2014/main" id="{2FC256DE-8EC2-4A05-8C13-EFE7C8082173}"/>
                </a:ext>
              </a:extLst>
            </p:cNvPr>
            <p:cNvSpPr txBox="1">
              <a:spLocks noChangeArrowheads="1"/>
            </p:cNvSpPr>
            <p:nvPr/>
          </p:nvSpPr>
          <p:spPr bwMode="auto">
            <a:xfrm>
              <a:off x="1575391" y="3757422"/>
              <a:ext cx="752253"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dirty="0">
                  <a:latin typeface="Arial" pitchFamily="34" charset="0"/>
                  <a:ea typeface="Calibri" pitchFamily="34" charset="0"/>
                  <a:cs typeface="Times New Roman" pitchFamily="18" charset="0"/>
                </a:rPr>
                <a:t>Low</a:t>
              </a:r>
              <a:endParaRPr lang="en-US" altLang="en-US" sz="3600" dirty="0">
                <a:latin typeface="Arial" pitchFamily="34" charset="0"/>
                <a:cs typeface="Arial" pitchFamily="34" charset="0"/>
              </a:endParaRPr>
            </a:p>
          </p:txBody>
        </p:sp>
        <p:sp>
          <p:nvSpPr>
            <p:cNvPr id="13" name="Text Box 4">
              <a:extLst>
                <a:ext uri="{FF2B5EF4-FFF2-40B4-BE49-F238E27FC236}">
                  <a16:creationId xmlns:a16="http://schemas.microsoft.com/office/drawing/2014/main" id="{2A946F04-399B-4C7A-8656-3A4A8E02F2EC}"/>
                </a:ext>
              </a:extLst>
            </p:cNvPr>
            <p:cNvSpPr txBox="1">
              <a:spLocks noChangeArrowheads="1"/>
            </p:cNvSpPr>
            <p:nvPr/>
          </p:nvSpPr>
          <p:spPr bwMode="auto">
            <a:xfrm>
              <a:off x="6730409" y="3756822"/>
              <a:ext cx="752253"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dirty="0">
                  <a:latin typeface="Arial" pitchFamily="34" charset="0"/>
                  <a:ea typeface="Calibri" pitchFamily="34" charset="0"/>
                  <a:cs typeface="Times New Roman" pitchFamily="18" charset="0"/>
                </a:rPr>
                <a:t>High</a:t>
              </a:r>
              <a:endParaRPr lang="en-US" altLang="en-US" sz="3600" dirty="0">
                <a:latin typeface="Arial" pitchFamily="34" charset="0"/>
                <a:cs typeface="Arial" pitchFamily="34" charset="0"/>
              </a:endParaRPr>
            </a:p>
          </p:txBody>
        </p:sp>
      </p:grpSp>
      <p:grpSp>
        <p:nvGrpSpPr>
          <p:cNvPr id="14" name="Group 13">
            <a:extLst>
              <a:ext uri="{FF2B5EF4-FFF2-40B4-BE49-F238E27FC236}">
                <a16:creationId xmlns:a16="http://schemas.microsoft.com/office/drawing/2014/main" id="{E056B318-5851-4413-8EEA-1DE9A292E7D6}"/>
              </a:ext>
            </a:extLst>
          </p:cNvPr>
          <p:cNvGrpSpPr/>
          <p:nvPr/>
        </p:nvGrpSpPr>
        <p:grpSpPr>
          <a:xfrm>
            <a:off x="1613110" y="4116495"/>
            <a:ext cx="6522236" cy="363104"/>
            <a:chOff x="1613109" y="3842724"/>
            <a:chExt cx="6522236" cy="363104"/>
          </a:xfrm>
        </p:grpSpPr>
        <p:sp>
          <p:nvSpPr>
            <p:cNvPr id="15" name="Text Box 4">
              <a:extLst>
                <a:ext uri="{FF2B5EF4-FFF2-40B4-BE49-F238E27FC236}">
                  <a16:creationId xmlns:a16="http://schemas.microsoft.com/office/drawing/2014/main" id="{F422BBB3-6AA0-4991-B710-3FDA6EA7A820}"/>
                </a:ext>
              </a:extLst>
            </p:cNvPr>
            <p:cNvSpPr txBox="1">
              <a:spLocks noChangeArrowheads="1"/>
            </p:cNvSpPr>
            <p:nvPr/>
          </p:nvSpPr>
          <p:spPr bwMode="auto">
            <a:xfrm>
              <a:off x="1613109" y="3872073"/>
              <a:ext cx="2247899"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dirty="0">
                  <a:solidFill>
                    <a:srgbClr val="72AF2F"/>
                  </a:solidFill>
                  <a:latin typeface="Arial" pitchFamily="34" charset="0"/>
                  <a:ea typeface="Calibri" pitchFamily="34" charset="0"/>
                  <a:cs typeface="Times New Roman" pitchFamily="18" charset="0"/>
                </a:rPr>
                <a:t>Elements of Good Code Enforcement</a:t>
              </a:r>
              <a:endParaRPr lang="en-US" altLang="en-US" sz="3200" dirty="0">
                <a:solidFill>
                  <a:srgbClr val="72AF2F"/>
                </a:solidFill>
                <a:latin typeface="Arial" pitchFamily="34" charset="0"/>
                <a:cs typeface="Arial" pitchFamily="34" charset="0"/>
              </a:endParaRPr>
            </a:p>
          </p:txBody>
        </p:sp>
        <p:sp>
          <p:nvSpPr>
            <p:cNvPr id="16" name="Text Box 4">
              <a:extLst>
                <a:ext uri="{FF2B5EF4-FFF2-40B4-BE49-F238E27FC236}">
                  <a16:creationId xmlns:a16="http://schemas.microsoft.com/office/drawing/2014/main" id="{CAC70C95-44A0-45A8-9C34-3A05493115A4}"/>
                </a:ext>
              </a:extLst>
            </p:cNvPr>
            <p:cNvSpPr txBox="1">
              <a:spLocks noChangeArrowheads="1"/>
            </p:cNvSpPr>
            <p:nvPr/>
          </p:nvSpPr>
          <p:spPr bwMode="auto">
            <a:xfrm>
              <a:off x="5849345" y="3842724"/>
              <a:ext cx="2286000" cy="3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1600" dirty="0">
                  <a:solidFill>
                    <a:srgbClr val="FF0000"/>
                  </a:solidFill>
                  <a:latin typeface="Arial" pitchFamily="34" charset="0"/>
                  <a:ea typeface="Calibri" pitchFamily="34" charset="0"/>
                  <a:cs typeface="Times New Roman" pitchFamily="18" charset="0"/>
                </a:rPr>
                <a:t>Poor or No Code Enforcement</a:t>
              </a:r>
              <a:endParaRPr lang="en-US" altLang="en-US" sz="3200" dirty="0">
                <a:solidFill>
                  <a:srgbClr val="FF0000"/>
                </a:solidFill>
                <a:latin typeface="Arial" pitchFamily="34" charset="0"/>
                <a:cs typeface="Arial" pitchFamily="34" charset="0"/>
              </a:endParaRPr>
            </a:p>
          </p:txBody>
        </p:sp>
      </p:grpSp>
      <p:sp>
        <p:nvSpPr>
          <p:cNvPr id="20" name="Title 1">
            <a:extLst>
              <a:ext uri="{FF2B5EF4-FFF2-40B4-BE49-F238E27FC236}">
                <a16:creationId xmlns:a16="http://schemas.microsoft.com/office/drawing/2014/main" id="{8D960F25-ADC4-402F-8F92-58C6D8401DF3}"/>
              </a:ext>
            </a:extLst>
          </p:cNvPr>
          <p:cNvSpPr>
            <a:spLocks noGrp="1"/>
          </p:cNvSpPr>
          <p:nvPr>
            <p:ph type="title"/>
          </p:nvPr>
        </p:nvSpPr>
        <p:spPr>
          <a:xfrm>
            <a:off x="457200" y="609600"/>
            <a:ext cx="8229600" cy="905164"/>
          </a:xfrm>
        </p:spPr>
        <p:txBody>
          <a:bodyPr>
            <a:normAutofit fontScale="90000"/>
          </a:bodyPr>
          <a:lstStyle/>
          <a:p>
            <a:pPr algn="ctr"/>
            <a:r>
              <a:rPr lang="en-US" altLang="en-US" sz="2700" dirty="0">
                <a:cs typeface="Arial" pitchFamily="34" charset="0"/>
              </a:rPr>
              <a:t>In AIR Loss-Cost Modeling –</a:t>
            </a:r>
            <a:br>
              <a:rPr lang="en-US" altLang="en-US" sz="2700" dirty="0">
                <a:cs typeface="Arial" pitchFamily="34" charset="0"/>
              </a:rPr>
            </a:br>
            <a:r>
              <a:rPr lang="en-US" altLang="en-US" sz="2700" dirty="0">
                <a:cs typeface="Arial" pitchFamily="34" charset="0"/>
              </a:rPr>
              <a:t>BCEGS is an Indicator of Building Vulnerability</a:t>
            </a:r>
            <a:br>
              <a:rPr lang="en-US" altLang="en-US" sz="2700" dirty="0">
                <a:cs typeface="Arial" pitchFamily="34" charset="0"/>
              </a:rPr>
            </a:br>
            <a:br>
              <a:rPr lang="en-US" altLang="en-US" sz="1800" dirty="0">
                <a:cs typeface="Arial" pitchFamily="34" charset="0"/>
              </a:rPr>
            </a:br>
            <a:r>
              <a:rPr lang="en-US" altLang="en-US" sz="1800" b="0" i="1" dirty="0">
                <a:cs typeface="Arial" pitchFamily="34" charset="0"/>
              </a:rPr>
              <a:t>Consider the two homes below:</a:t>
            </a:r>
            <a:br>
              <a:rPr lang="en-US" sz="4000" dirty="0"/>
            </a:br>
            <a:endParaRPr lang="en-US" altLang="en-US" sz="4000" dirty="0">
              <a:cs typeface="Arial" pitchFamily="34" charset="0"/>
            </a:endParaRPr>
          </a:p>
        </p:txBody>
      </p:sp>
      <p:sp>
        <p:nvSpPr>
          <p:cNvPr id="2" name="Isosceles Triangle 1">
            <a:extLst>
              <a:ext uri="{FF2B5EF4-FFF2-40B4-BE49-F238E27FC236}">
                <a16:creationId xmlns:a16="http://schemas.microsoft.com/office/drawing/2014/main" id="{88F6B92B-2DC8-4E28-8465-550F4192777C}"/>
              </a:ext>
            </a:extLst>
          </p:cNvPr>
          <p:cNvSpPr/>
          <p:nvPr/>
        </p:nvSpPr>
        <p:spPr>
          <a:xfrm rot="10800000">
            <a:off x="2229426" y="5588289"/>
            <a:ext cx="341745" cy="175490"/>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B28CC9D8-C3A7-4740-A7F2-9B8FE2D58FBA}"/>
              </a:ext>
            </a:extLst>
          </p:cNvPr>
          <p:cNvSpPr/>
          <p:nvPr/>
        </p:nvSpPr>
        <p:spPr>
          <a:xfrm rot="10800000">
            <a:off x="6401958" y="5602309"/>
            <a:ext cx="341745" cy="175490"/>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42727A-DFED-432B-AE21-6C96A6277AE2}"/>
              </a:ext>
            </a:extLst>
          </p:cNvPr>
          <p:cNvSpPr/>
          <p:nvPr/>
        </p:nvSpPr>
        <p:spPr>
          <a:xfrm>
            <a:off x="1938554" y="5263258"/>
            <a:ext cx="867545" cy="338554"/>
          </a:xfrm>
          <a:prstGeom prst="rect">
            <a:avLst/>
          </a:prstGeom>
        </p:spPr>
        <p:txBody>
          <a:bodyPr wrap="none">
            <a:spAutoFit/>
          </a:bodyPr>
          <a:lstStyle/>
          <a:p>
            <a:pPr algn="ctr" fontAlgn="base">
              <a:spcBef>
                <a:spcPct val="0"/>
              </a:spcBef>
              <a:spcAft>
                <a:spcPct val="0"/>
              </a:spcAft>
            </a:pPr>
            <a:r>
              <a:rPr lang="en-US" altLang="en-US" sz="1600" dirty="0">
                <a:latin typeface="Arial" pitchFamily="34" charset="0"/>
                <a:cs typeface="Times New Roman" pitchFamily="18" charset="0"/>
              </a:rPr>
              <a:t>Class 1</a:t>
            </a:r>
            <a:endParaRPr lang="en-US" altLang="en-US" sz="1600" dirty="0">
              <a:latin typeface="Arial" pitchFamily="34" charset="0"/>
              <a:cs typeface="Arial" pitchFamily="34" charset="0"/>
            </a:endParaRPr>
          </a:p>
        </p:txBody>
      </p:sp>
      <p:sp>
        <p:nvSpPr>
          <p:cNvPr id="18" name="Rectangle 17">
            <a:extLst>
              <a:ext uri="{FF2B5EF4-FFF2-40B4-BE49-F238E27FC236}">
                <a16:creationId xmlns:a16="http://schemas.microsoft.com/office/drawing/2014/main" id="{25FB4623-098D-4B0F-9C3C-B61F9DD14123}"/>
              </a:ext>
            </a:extLst>
          </p:cNvPr>
          <p:cNvSpPr/>
          <p:nvPr/>
        </p:nvSpPr>
        <p:spPr>
          <a:xfrm>
            <a:off x="5698302" y="5250428"/>
            <a:ext cx="1507144" cy="338554"/>
          </a:xfrm>
          <a:prstGeom prst="rect">
            <a:avLst/>
          </a:prstGeom>
        </p:spPr>
        <p:txBody>
          <a:bodyPr wrap="none">
            <a:spAutoFit/>
          </a:bodyPr>
          <a:lstStyle/>
          <a:p>
            <a:pPr algn="ctr" fontAlgn="base">
              <a:spcBef>
                <a:spcPct val="0"/>
              </a:spcBef>
              <a:spcAft>
                <a:spcPct val="0"/>
              </a:spcAft>
            </a:pPr>
            <a:r>
              <a:rPr lang="en-US" altLang="en-US" sz="1600" dirty="0">
                <a:latin typeface="Arial" pitchFamily="34" charset="0"/>
                <a:cs typeface="Times New Roman" pitchFamily="18" charset="0"/>
              </a:rPr>
              <a:t>Class 10 or 99</a:t>
            </a:r>
            <a:endParaRPr lang="en-US" altLang="en-US" sz="1600" dirty="0">
              <a:latin typeface="Arial" pitchFamily="34" charset="0"/>
              <a:cs typeface="Arial" pitchFamily="34" charset="0"/>
            </a:endParaRPr>
          </a:p>
        </p:txBody>
      </p:sp>
      <p:pic>
        <p:nvPicPr>
          <p:cNvPr id="19" name="Graphic 18" descr="Construction worker">
            <a:extLst>
              <a:ext uri="{FF2B5EF4-FFF2-40B4-BE49-F238E27FC236}">
                <a16:creationId xmlns:a16="http://schemas.microsoft.com/office/drawing/2014/main" id="{6B50ECAF-C197-4F74-B747-3926FFCA28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727" y="4207072"/>
            <a:ext cx="538765" cy="538765"/>
          </a:xfrm>
          <a:prstGeom prst="rect">
            <a:avLst/>
          </a:prstGeom>
        </p:spPr>
      </p:pic>
      <p:pic>
        <p:nvPicPr>
          <p:cNvPr id="21" name="Graphic 20" descr="Construction worker">
            <a:extLst>
              <a:ext uri="{FF2B5EF4-FFF2-40B4-BE49-F238E27FC236}">
                <a16:creationId xmlns:a16="http://schemas.microsoft.com/office/drawing/2014/main" id="{7199C04B-11D7-4938-8C09-9CEB1A3745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8302" y="4148316"/>
            <a:ext cx="538765" cy="538765"/>
          </a:xfrm>
          <a:prstGeom prst="rect">
            <a:avLst/>
          </a:prstGeom>
        </p:spPr>
      </p:pic>
      <p:pic>
        <p:nvPicPr>
          <p:cNvPr id="22" name="Graphic 21" descr="City">
            <a:extLst>
              <a:ext uri="{FF2B5EF4-FFF2-40B4-BE49-F238E27FC236}">
                <a16:creationId xmlns:a16="http://schemas.microsoft.com/office/drawing/2014/main" id="{147AEE32-B1A9-4758-B910-21A6A2AB77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1129" y="2504556"/>
            <a:ext cx="914400" cy="1199665"/>
          </a:xfrm>
          <a:prstGeom prst="rect">
            <a:avLst/>
          </a:prstGeom>
        </p:spPr>
      </p:pic>
      <p:pic>
        <p:nvPicPr>
          <p:cNvPr id="23" name="Graphic 22" descr="Factory">
            <a:extLst>
              <a:ext uri="{FF2B5EF4-FFF2-40B4-BE49-F238E27FC236}">
                <a16:creationId xmlns:a16="http://schemas.microsoft.com/office/drawing/2014/main" id="{70F7A91A-6252-4C63-B171-06BDE427C9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71171" y="2715302"/>
            <a:ext cx="1113576" cy="914400"/>
          </a:xfrm>
          <a:prstGeom prst="rect">
            <a:avLst/>
          </a:prstGeom>
        </p:spPr>
      </p:pic>
      <p:pic>
        <p:nvPicPr>
          <p:cNvPr id="24" name="Graphic 23" descr="House">
            <a:extLst>
              <a:ext uri="{FF2B5EF4-FFF2-40B4-BE49-F238E27FC236}">
                <a16:creationId xmlns:a16="http://schemas.microsoft.com/office/drawing/2014/main" id="{3D647A14-6A5E-430A-9242-F23D6ED017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52028" y="2946437"/>
            <a:ext cx="657021" cy="628946"/>
          </a:xfrm>
          <a:prstGeom prst="rect">
            <a:avLst/>
          </a:prstGeom>
        </p:spPr>
      </p:pic>
      <p:pic>
        <p:nvPicPr>
          <p:cNvPr id="25" name="Graphic 24" descr="City">
            <a:extLst>
              <a:ext uri="{FF2B5EF4-FFF2-40B4-BE49-F238E27FC236}">
                <a16:creationId xmlns:a16="http://schemas.microsoft.com/office/drawing/2014/main" id="{B7C3E21C-92BC-42DA-9221-C31685E01D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59253" y="2438325"/>
            <a:ext cx="914400" cy="1199665"/>
          </a:xfrm>
          <a:prstGeom prst="rect">
            <a:avLst/>
          </a:prstGeom>
        </p:spPr>
      </p:pic>
      <p:pic>
        <p:nvPicPr>
          <p:cNvPr id="26" name="Graphic 25" descr="Factory">
            <a:extLst>
              <a:ext uri="{FF2B5EF4-FFF2-40B4-BE49-F238E27FC236}">
                <a16:creationId xmlns:a16="http://schemas.microsoft.com/office/drawing/2014/main" id="{B543AC70-F357-4E93-BD4D-C9360C26226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79295" y="2649071"/>
            <a:ext cx="1113576" cy="914400"/>
          </a:xfrm>
          <a:prstGeom prst="rect">
            <a:avLst/>
          </a:prstGeom>
        </p:spPr>
      </p:pic>
      <p:pic>
        <p:nvPicPr>
          <p:cNvPr id="27" name="Graphic 26" descr="House">
            <a:extLst>
              <a:ext uri="{FF2B5EF4-FFF2-40B4-BE49-F238E27FC236}">
                <a16:creationId xmlns:a16="http://schemas.microsoft.com/office/drawing/2014/main" id="{8B83FCC4-BAA7-4A92-B0C4-0DEA3F49DD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0152" y="2880206"/>
            <a:ext cx="657021" cy="628946"/>
          </a:xfrm>
          <a:prstGeom prst="rect">
            <a:avLst/>
          </a:prstGeom>
        </p:spPr>
      </p:pic>
    </p:spTree>
    <p:extLst>
      <p:ext uri="{BB962C8B-B14F-4D97-AF65-F5344CB8AC3E}">
        <p14:creationId xmlns:p14="http://schemas.microsoft.com/office/powerpoint/2010/main" val="29637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643602"/>
            <a:ext cx="8229600" cy="457200"/>
          </a:xfrm>
        </p:spPr>
        <p:txBody>
          <a:bodyPr>
            <a:noAutofit/>
          </a:bodyPr>
          <a:lstStyle/>
          <a:p>
            <a:pPr algn="ctr" eaLnBrk="1" hangingPunct="1"/>
            <a:r>
              <a:rPr lang="en-US" altLang="en-US" sz="2400" b="0" dirty="0">
                <a:latin typeface="Century Gothic" panose="020B0502020202020204" pitchFamily="34" charset="0"/>
                <a:cs typeface="Arial" panose="020B0604020202020204" pitchFamily="34" charset="0"/>
              </a:rPr>
              <a:t>ISO Community Benchmark Reports</a:t>
            </a:r>
            <a:br>
              <a:rPr lang="en-US" altLang="en-US" sz="2400" b="0" dirty="0">
                <a:latin typeface="Century Gothic" panose="020B0502020202020204" pitchFamily="34" charset="0"/>
                <a:cs typeface="Arial" panose="020B0604020202020204" pitchFamily="34" charset="0"/>
              </a:rPr>
            </a:br>
            <a:r>
              <a:rPr lang="en-US" altLang="en-US" sz="2400" b="0" dirty="0">
                <a:latin typeface="Century Gothic" panose="020B0502020202020204" pitchFamily="34" charset="0"/>
                <a:cs typeface="Arial" panose="020B0604020202020204" pitchFamily="34" charset="0"/>
              </a:rPr>
              <a:t>Hyper-Local Analysis of Enforcement Efforts</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821" y="2682091"/>
            <a:ext cx="2672941" cy="206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594" y="2935583"/>
            <a:ext cx="1919509" cy="2692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82831" y="1558322"/>
            <a:ext cx="8003969" cy="1741502"/>
          </a:xfrm>
          <a:prstGeom prst="rect">
            <a:avLst/>
          </a:prstGeom>
        </p:spPr>
        <p:txBody>
          <a:bodyPr wrap="square">
            <a:spAutoFit/>
          </a:bodyPr>
          <a:lstStyle/>
          <a:p>
            <a:pPr marL="0" marR="0" lvl="0" indent="0" algn="l" defTabSz="914400" rtl="0" eaLnBrk="1" fontAlgn="auto" latinLnBrk="0" hangingPunct="1">
              <a:lnSpc>
                <a:spcPct val="100000"/>
              </a:lnSpc>
              <a:spcBef>
                <a:spcPts val="150"/>
              </a:spcBef>
              <a:spcAft>
                <a:spcPts val="0"/>
              </a:spcAft>
              <a:buClrTx/>
              <a:buSzTx/>
              <a:buFontTx/>
              <a:buNone/>
              <a:tabLst/>
              <a:defRPr/>
            </a:pPr>
            <a:r>
              <a:rPr kumimoji="0" lang="en-US" altLang="en-US" sz="1600" b="0" i="1" u="none" strike="noStrike" kern="1200" cap="none" spc="0" normalizeH="0" baseline="0" noProof="0" dirty="0">
                <a:ln>
                  <a:noFill/>
                </a:ln>
                <a:solidFill>
                  <a:srgbClr val="555759"/>
                </a:solidFill>
                <a:effectLst/>
                <a:uLnTx/>
                <a:uFillTx/>
                <a:latin typeface="Arial" pitchFamily="34" charset="0"/>
                <a:ea typeface="+mn-ea"/>
                <a:cs typeface="Arial" pitchFamily="34" charset="0"/>
              </a:rPr>
              <a:t>ISO provides every community with a detailed Benchmark Report.  Benchmark Reports are local-facing and include peer comparisons to be utilized for department management efforts. This information is provided free of charge.</a:t>
            </a:r>
            <a:endParaRPr kumimoji="0" lang="en-US" altLang="en-US" sz="1600" b="0" i="0" u="none" strike="noStrike" kern="1200" cap="none" spc="0" normalizeH="0" baseline="0" noProof="0" dirty="0">
              <a:ln>
                <a:noFill/>
              </a:ln>
              <a:solidFill>
                <a:srgbClr val="555759"/>
              </a:solidFill>
              <a:effectLst/>
              <a:uLnTx/>
              <a:uFillTx/>
              <a:latin typeface="Arial" pitchFamily="34" charset="0"/>
              <a:ea typeface="+mn-ea"/>
              <a:cs typeface="Arial" pitchFamily="34" charset="0"/>
            </a:endParaRPr>
          </a:p>
          <a:p>
            <a:pPr marL="214313" marR="0" lvl="0" indent="-214313" algn="l" defTabSz="914400" rtl="0" eaLnBrk="1" fontAlgn="auto" latinLnBrk="0" hangingPunct="1">
              <a:lnSpc>
                <a:spcPct val="100000"/>
              </a:lnSpc>
              <a:spcBef>
                <a:spcPts val="150"/>
              </a:spcBef>
              <a:spcAft>
                <a:spcPts val="0"/>
              </a:spcAft>
              <a:buClrTx/>
              <a:buSzTx/>
              <a:buFont typeface="Wingdings" panose="05000000000000000000" pitchFamily="2" charset="2"/>
              <a:buChar char="§"/>
              <a:tabLst/>
              <a:defRPr/>
            </a:pPr>
            <a:endParaRPr kumimoji="0" lang="en-US" altLang="en-US" sz="1200" b="0" i="0" u="none" strike="noStrike" kern="1200" cap="none" spc="0" normalizeH="0" baseline="0" noProof="0" dirty="0">
              <a:ln>
                <a:noFill/>
              </a:ln>
              <a:solidFill>
                <a:srgbClr val="555759"/>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150"/>
              </a:spcBef>
              <a:spcAft>
                <a:spcPts val="0"/>
              </a:spcAft>
              <a:buClrTx/>
              <a:buSzTx/>
              <a:buFontTx/>
              <a:buNone/>
              <a:tabLst/>
              <a:defRPr/>
            </a:pPr>
            <a:endParaRPr kumimoji="0" lang="en-US" altLang="en-US" sz="1350" b="0" i="0" u="none" strike="noStrike" kern="1200" cap="none" spc="0" normalizeH="0" baseline="0" noProof="0" dirty="0">
              <a:ln>
                <a:noFill/>
              </a:ln>
              <a:solidFill>
                <a:srgbClr val="555759"/>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150"/>
              </a:spcBef>
              <a:spcAft>
                <a:spcPts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150"/>
              </a:spcBef>
              <a:spcAft>
                <a:spcPts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6" name="Picture 2">
            <a:extLst>
              <a:ext uri="{FF2B5EF4-FFF2-40B4-BE49-F238E27FC236}">
                <a16:creationId xmlns:a16="http://schemas.microsoft.com/office/drawing/2014/main" id="{2BEF5490-515A-4059-B1C3-C3B316755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480" y="2744197"/>
            <a:ext cx="2548320" cy="26921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50106FB-9EBB-4841-891E-88B08BA5B3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4479" y="4751398"/>
            <a:ext cx="3256642" cy="112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446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377" y="688520"/>
            <a:ext cx="8063365" cy="538652"/>
          </a:xfrm>
        </p:spPr>
        <p:txBody>
          <a:bodyPr>
            <a:noAutofit/>
          </a:bodyPr>
          <a:lstStyle/>
          <a:p>
            <a:pPr algn="ctr"/>
            <a:r>
              <a:rPr lang="en-US" sz="2400" dirty="0"/>
              <a:t>Building Code Reports and Studies that Support Building Codes and Code Enforcement Efforts</a:t>
            </a:r>
          </a:p>
        </p:txBody>
      </p:sp>
      <p:sp>
        <p:nvSpPr>
          <p:cNvPr id="4" name="Slide Number Placeholder 3"/>
          <p:cNvSpPr>
            <a:spLocks noGrp="1"/>
          </p:cNvSpPr>
          <p:nvPr>
            <p:ph type="sldNum" sz="quarter" idx="12"/>
          </p:nvPr>
        </p:nvSpPr>
        <p:spPr/>
        <p:txBody>
          <a:bodyPr/>
          <a:lstStyle/>
          <a:p>
            <a:fld id="{98C1AAA7-3584-431F-B171-B6E97BC46D50}" type="slidenum">
              <a:rPr lang="en-US" smtClean="0"/>
              <a:pPr/>
              <a:t>25</a:t>
            </a:fld>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06597"/>
            <a:ext cx="298609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905" y="2012947"/>
            <a:ext cx="2683695" cy="92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28853" y="2943551"/>
            <a:ext cx="2963094" cy="430887"/>
          </a:xfrm>
          <a:prstGeom prst="rect">
            <a:avLst/>
          </a:prstGeom>
          <a:noFill/>
        </p:spPr>
        <p:txBody>
          <a:bodyPr wrap="square" rtlCol="0">
            <a:spAutoFit/>
          </a:bodyPr>
          <a:lstStyle/>
          <a:p>
            <a:pPr algn="ctr"/>
            <a:r>
              <a:rPr lang="en-US" sz="1100" b="1" dirty="0"/>
              <a:t>FEMA Building Sciences Branch / Federal Insurance and Mitigation Administration</a:t>
            </a:r>
          </a:p>
        </p:txBody>
      </p:sp>
      <p:pic>
        <p:nvPicPr>
          <p:cNvPr id="3" name="Picture 2">
            <a:extLst>
              <a:ext uri="{FF2B5EF4-FFF2-40B4-BE49-F238E27FC236}">
                <a16:creationId xmlns:a16="http://schemas.microsoft.com/office/drawing/2014/main" id="{856885E7-DF65-47C9-91B9-03554D8F2112}"/>
              </a:ext>
            </a:extLst>
          </p:cNvPr>
          <p:cNvPicPr>
            <a:picLocks noChangeAspect="1"/>
          </p:cNvPicPr>
          <p:nvPr/>
        </p:nvPicPr>
        <p:blipFill>
          <a:blip r:embed="rId4"/>
          <a:stretch>
            <a:fillRect/>
          </a:stretch>
        </p:blipFill>
        <p:spPr>
          <a:xfrm>
            <a:off x="5266505" y="3593826"/>
            <a:ext cx="1950417" cy="1320558"/>
          </a:xfrm>
          <a:prstGeom prst="rect">
            <a:avLst/>
          </a:prstGeom>
        </p:spPr>
      </p:pic>
      <p:sp>
        <p:nvSpPr>
          <p:cNvPr id="11" name="TextBox 10">
            <a:extLst>
              <a:ext uri="{FF2B5EF4-FFF2-40B4-BE49-F238E27FC236}">
                <a16:creationId xmlns:a16="http://schemas.microsoft.com/office/drawing/2014/main" id="{BA6264E9-1FC6-4289-9EC7-17BA71B2DFED}"/>
              </a:ext>
            </a:extLst>
          </p:cNvPr>
          <p:cNvSpPr txBox="1"/>
          <p:nvPr/>
        </p:nvSpPr>
        <p:spPr>
          <a:xfrm>
            <a:off x="914400" y="3011693"/>
            <a:ext cx="2963094" cy="430887"/>
          </a:xfrm>
          <a:prstGeom prst="rect">
            <a:avLst/>
          </a:prstGeom>
          <a:noFill/>
        </p:spPr>
        <p:txBody>
          <a:bodyPr wrap="square" rtlCol="0">
            <a:spAutoFit/>
          </a:bodyPr>
          <a:lstStyle/>
          <a:p>
            <a:pPr algn="ctr"/>
            <a:r>
              <a:rPr lang="en-US" sz="1100" b="1" dirty="0"/>
              <a:t>Risk Management and Decision Processes Center - PENN</a:t>
            </a:r>
          </a:p>
        </p:txBody>
      </p:sp>
      <p:pic>
        <p:nvPicPr>
          <p:cNvPr id="6" name="Picture 5">
            <a:extLst>
              <a:ext uri="{FF2B5EF4-FFF2-40B4-BE49-F238E27FC236}">
                <a16:creationId xmlns:a16="http://schemas.microsoft.com/office/drawing/2014/main" id="{B778B550-31CC-4AC8-8DC6-5DDF1FC89829}"/>
              </a:ext>
            </a:extLst>
          </p:cNvPr>
          <p:cNvPicPr>
            <a:picLocks noChangeAspect="1"/>
          </p:cNvPicPr>
          <p:nvPr/>
        </p:nvPicPr>
        <p:blipFill>
          <a:blip r:embed="rId5"/>
          <a:stretch>
            <a:fillRect/>
          </a:stretch>
        </p:blipFill>
        <p:spPr>
          <a:xfrm>
            <a:off x="267240" y="3593825"/>
            <a:ext cx="2930940" cy="3758580"/>
          </a:xfrm>
          <a:prstGeom prst="rect">
            <a:avLst/>
          </a:prstGeom>
        </p:spPr>
      </p:pic>
      <p:pic>
        <p:nvPicPr>
          <p:cNvPr id="7" name="Picture 6">
            <a:extLst>
              <a:ext uri="{FF2B5EF4-FFF2-40B4-BE49-F238E27FC236}">
                <a16:creationId xmlns:a16="http://schemas.microsoft.com/office/drawing/2014/main" id="{2BDDE975-EA31-4904-BF6C-F4FD9E222C1E}"/>
              </a:ext>
            </a:extLst>
          </p:cNvPr>
          <p:cNvPicPr>
            <a:picLocks noChangeAspect="1"/>
          </p:cNvPicPr>
          <p:nvPr/>
        </p:nvPicPr>
        <p:blipFill>
          <a:blip r:embed="rId6"/>
          <a:stretch>
            <a:fillRect/>
          </a:stretch>
        </p:blipFill>
        <p:spPr>
          <a:xfrm>
            <a:off x="2118651" y="3593826"/>
            <a:ext cx="2224150" cy="1314506"/>
          </a:xfrm>
          <a:prstGeom prst="rect">
            <a:avLst/>
          </a:prstGeom>
        </p:spPr>
      </p:pic>
      <p:pic>
        <p:nvPicPr>
          <p:cNvPr id="8" name="Picture 7">
            <a:extLst>
              <a:ext uri="{FF2B5EF4-FFF2-40B4-BE49-F238E27FC236}">
                <a16:creationId xmlns:a16="http://schemas.microsoft.com/office/drawing/2014/main" id="{5CF1B00B-6AB3-45A0-891B-0E4E58E15957}"/>
              </a:ext>
            </a:extLst>
          </p:cNvPr>
          <p:cNvPicPr>
            <a:picLocks noChangeAspect="1"/>
          </p:cNvPicPr>
          <p:nvPr/>
        </p:nvPicPr>
        <p:blipFill>
          <a:blip r:embed="rId7"/>
          <a:stretch>
            <a:fillRect/>
          </a:stretch>
        </p:blipFill>
        <p:spPr>
          <a:xfrm>
            <a:off x="7504430" y="3593825"/>
            <a:ext cx="1372330" cy="1894497"/>
          </a:xfrm>
          <a:prstGeom prst="rect">
            <a:avLst/>
          </a:prstGeom>
        </p:spPr>
      </p:pic>
      <p:pic>
        <p:nvPicPr>
          <p:cNvPr id="9" name="Picture 8">
            <a:extLst>
              <a:ext uri="{FF2B5EF4-FFF2-40B4-BE49-F238E27FC236}">
                <a16:creationId xmlns:a16="http://schemas.microsoft.com/office/drawing/2014/main" id="{A055038D-83BF-40C2-9EE8-C6E2DC182359}"/>
              </a:ext>
            </a:extLst>
          </p:cNvPr>
          <p:cNvPicPr>
            <a:picLocks noChangeAspect="1"/>
          </p:cNvPicPr>
          <p:nvPr/>
        </p:nvPicPr>
        <p:blipFill>
          <a:blip r:embed="rId8"/>
          <a:stretch>
            <a:fillRect/>
          </a:stretch>
        </p:blipFill>
        <p:spPr>
          <a:xfrm>
            <a:off x="5545905" y="4965629"/>
            <a:ext cx="1458423" cy="1862762"/>
          </a:xfrm>
          <a:prstGeom prst="rect">
            <a:avLst/>
          </a:prstGeom>
        </p:spPr>
      </p:pic>
    </p:spTree>
    <p:extLst>
      <p:ext uri="{BB962C8B-B14F-4D97-AF65-F5344CB8AC3E}">
        <p14:creationId xmlns:p14="http://schemas.microsoft.com/office/powerpoint/2010/main" val="130336285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541593"/>
            <a:ext cx="8229600" cy="762000"/>
          </a:xfrm>
        </p:spPr>
        <p:txBody>
          <a:bodyPr>
            <a:normAutofit/>
          </a:bodyPr>
          <a:lstStyle/>
          <a:p>
            <a:pPr algn="ctr" eaLnBrk="1" hangingPunct="1"/>
            <a:r>
              <a:rPr lang="en-US" altLang="en-US" sz="2800" b="0" dirty="0">
                <a:latin typeface="Century Gothic" panose="020B0502020202020204" pitchFamily="34" charset="0"/>
                <a:cs typeface="Arial" pitchFamily="34" charset="0"/>
              </a:rPr>
              <a:t>BCEGS Relationship to FEMA Grants</a:t>
            </a:r>
            <a:br>
              <a:rPr lang="en-US" altLang="en-US" sz="2800" b="0" dirty="0">
                <a:latin typeface="Century Gothic" panose="020B0502020202020204" pitchFamily="34" charset="0"/>
                <a:cs typeface="Arial" pitchFamily="34" charset="0"/>
              </a:rPr>
            </a:br>
            <a:r>
              <a:rPr lang="en-US" altLang="en-US" b="0" dirty="0">
                <a:latin typeface="Century Gothic" panose="020B0502020202020204" pitchFamily="34" charset="0"/>
                <a:cs typeface="Arial" pitchFamily="34" charset="0"/>
              </a:rPr>
              <a:t>FEMA Hazard Mitigation Grant Program – Post Disaster</a:t>
            </a:r>
          </a:p>
        </p:txBody>
      </p:sp>
      <p:graphicFrame>
        <p:nvGraphicFramePr>
          <p:cNvPr id="37891" name="Object 6"/>
          <p:cNvGraphicFramePr>
            <a:graphicFrameLocks noChangeAspect="1"/>
          </p:cNvGraphicFramePr>
          <p:nvPr/>
        </p:nvGraphicFramePr>
        <p:xfrm>
          <a:off x="5105400" y="1663700"/>
          <a:ext cx="3444875" cy="4457700"/>
        </p:xfrm>
        <a:graphic>
          <a:graphicData uri="http://schemas.openxmlformats.org/presentationml/2006/ole">
            <mc:AlternateContent xmlns:mc="http://schemas.openxmlformats.org/markup-compatibility/2006">
              <mc:Choice xmlns:v="urn:schemas-microsoft-com:vml" Requires="v">
                <p:oleObj spid="_x0000_s65556" name="Acrobat Document" r:id="rId4" imgW="7766280" imgH="10074240" progId="AcroExch.Document.11">
                  <p:embed/>
                </p:oleObj>
              </mc:Choice>
              <mc:Fallback>
                <p:oleObj name="Acrobat Document" r:id="rId4" imgW="7766280" imgH="10074240" progId="AcroExch.Document.11">
                  <p:embed/>
                  <p:pic>
                    <p:nvPicPr>
                      <p:cNvPr id="3789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63700"/>
                        <a:ext cx="3444875" cy="4457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half" idx="1"/>
          </p:nvPr>
        </p:nvSpPr>
        <p:spPr>
          <a:xfrm>
            <a:off x="445325" y="1909000"/>
            <a:ext cx="4038600" cy="4433888"/>
          </a:xfrm>
        </p:spPr>
        <p:txBody>
          <a:bodyPr/>
          <a:lstStyle/>
          <a:p>
            <a:pPr eaLnBrk="1" hangingPunct="1">
              <a:defRPr/>
            </a:pPr>
            <a:r>
              <a:rPr lang="en-US" sz="1600" dirty="0">
                <a:solidFill>
                  <a:schemeClr val="tx1"/>
                </a:solidFill>
                <a:latin typeface="Century Gothic" panose="020B0502020202020204" pitchFamily="34" charset="0"/>
                <a:cs typeface="Arial" panose="020B0604020202020204" pitchFamily="34" charset="0"/>
              </a:rPr>
              <a:t>Part of Hazard Mitigation Assistance (HMA)</a:t>
            </a:r>
          </a:p>
          <a:p>
            <a:pPr eaLnBrk="1" hangingPunct="1">
              <a:defRPr/>
            </a:pPr>
            <a:r>
              <a:rPr lang="en-US" sz="1600" dirty="0">
                <a:solidFill>
                  <a:schemeClr val="tx1"/>
                </a:solidFill>
                <a:latin typeface="Century Gothic" panose="020B0502020202020204" pitchFamily="34" charset="0"/>
                <a:cs typeface="Arial" panose="020B0604020202020204" pitchFamily="34" charset="0"/>
              </a:rPr>
              <a:t>Additional 5% Initiative </a:t>
            </a:r>
          </a:p>
          <a:p>
            <a:pPr lvl="1" eaLnBrk="1" hangingPunct="1">
              <a:defRPr/>
            </a:pPr>
            <a:r>
              <a:rPr lang="en-US" sz="1600" dirty="0">
                <a:solidFill>
                  <a:schemeClr val="tx1"/>
                </a:solidFill>
                <a:latin typeface="Century Gothic" panose="020B0502020202020204" pitchFamily="34" charset="0"/>
                <a:cs typeface="Arial" panose="020B0604020202020204" pitchFamily="34" charset="0"/>
              </a:rPr>
              <a:t>5% may be used to fund additional hazard mitigation measures</a:t>
            </a:r>
          </a:p>
          <a:p>
            <a:pPr lvl="1" eaLnBrk="1" hangingPunct="1">
              <a:defRPr/>
            </a:pPr>
            <a:r>
              <a:rPr lang="en-US" sz="1600" dirty="0">
                <a:solidFill>
                  <a:schemeClr val="tx1"/>
                </a:solidFill>
                <a:latin typeface="Century Gothic" panose="020B0502020202020204" pitchFamily="34" charset="0"/>
                <a:cs typeface="Arial" panose="020B0604020202020204" pitchFamily="34" charset="0"/>
              </a:rPr>
              <a:t>May increase up to 10% for additional activities that promote disaster-resistant codes</a:t>
            </a:r>
          </a:p>
          <a:p>
            <a:pPr marL="246063" lvl="1" eaLnBrk="1" hangingPunct="1">
              <a:buClr>
                <a:schemeClr val="accent3"/>
              </a:buClr>
              <a:defRPr/>
            </a:pPr>
            <a:r>
              <a:rPr lang="en-US" sz="1600" dirty="0">
                <a:solidFill>
                  <a:schemeClr val="tx1"/>
                </a:solidFill>
                <a:latin typeface="Century Gothic" panose="020B0502020202020204" pitchFamily="34" charset="0"/>
                <a:cs typeface="Arial" panose="020B0604020202020204" pitchFamily="34" charset="0"/>
              </a:rPr>
              <a:t>Must adopt </a:t>
            </a:r>
            <a:r>
              <a:rPr lang="en-US" sz="1600" u="sng" dirty="0">
                <a:solidFill>
                  <a:srgbClr val="FF0000"/>
                </a:solidFill>
                <a:latin typeface="Century Gothic" panose="020B0502020202020204" pitchFamily="34" charset="0"/>
                <a:cs typeface="Arial" panose="020B0604020202020204" pitchFamily="34" charset="0"/>
              </a:rPr>
              <a:t>disaster-resistant codes</a:t>
            </a:r>
            <a:r>
              <a:rPr lang="en-US" sz="1600" dirty="0">
                <a:solidFill>
                  <a:schemeClr val="tx1"/>
                </a:solidFill>
                <a:latin typeface="Century Gothic" panose="020B0502020202020204" pitchFamily="34" charset="0"/>
                <a:cs typeface="Arial" panose="020B0604020202020204" pitchFamily="34" charset="0"/>
              </a:rPr>
              <a:t> or improve or establish a  </a:t>
            </a:r>
            <a:r>
              <a:rPr lang="en-US" sz="1600" u="sng" dirty="0">
                <a:solidFill>
                  <a:srgbClr val="FF0000"/>
                </a:solidFill>
                <a:latin typeface="Century Gothic" panose="020B0502020202020204" pitchFamily="34" charset="0"/>
                <a:cs typeface="Arial" panose="020B0604020202020204" pitchFamily="34" charset="0"/>
              </a:rPr>
              <a:t>BCEGS</a:t>
            </a:r>
            <a:r>
              <a:rPr lang="en-US" sz="1600" dirty="0">
                <a:solidFill>
                  <a:schemeClr val="tx1"/>
                </a:solidFill>
                <a:latin typeface="Century Gothic" panose="020B0502020202020204" pitchFamily="34" charset="0"/>
                <a:cs typeface="Arial" panose="020B0604020202020204" pitchFamily="34" charset="0"/>
              </a:rPr>
              <a:t> score.</a:t>
            </a:r>
          </a:p>
        </p:txBody>
      </p:sp>
    </p:spTree>
    <p:extLst>
      <p:ext uri="{BB962C8B-B14F-4D97-AF65-F5344CB8AC3E}">
        <p14:creationId xmlns:p14="http://schemas.microsoft.com/office/powerpoint/2010/main" val="396435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7DEFB0-B92C-472D-ACAF-CD2A9FE00C1C}"/>
              </a:ext>
            </a:extLst>
          </p:cNvPr>
          <p:cNvSpPr>
            <a:spLocks noGrp="1"/>
          </p:cNvSpPr>
          <p:nvPr>
            <p:ph type="title"/>
          </p:nvPr>
        </p:nvSpPr>
        <p:spPr>
          <a:xfrm>
            <a:off x="457200" y="541593"/>
            <a:ext cx="8229600" cy="762000"/>
          </a:xfrm>
        </p:spPr>
        <p:txBody>
          <a:bodyPr>
            <a:normAutofit/>
          </a:bodyPr>
          <a:lstStyle/>
          <a:p>
            <a:pPr algn="ctr" eaLnBrk="1" hangingPunct="1"/>
            <a:r>
              <a:rPr lang="en-US" altLang="en-US" sz="2800" b="0" dirty="0">
                <a:latin typeface="Century Gothic" panose="020B0502020202020204" pitchFamily="34" charset="0"/>
                <a:cs typeface="Arial" pitchFamily="34" charset="0"/>
              </a:rPr>
              <a:t>BCEGS Relationship to FEMA Grants</a:t>
            </a:r>
            <a:br>
              <a:rPr lang="en-US" altLang="en-US" sz="2800" b="0" dirty="0">
                <a:latin typeface="Century Gothic" panose="020B0502020202020204" pitchFamily="34" charset="0"/>
                <a:cs typeface="Arial" pitchFamily="34" charset="0"/>
              </a:rPr>
            </a:br>
            <a:r>
              <a:rPr lang="en-US" altLang="en-US" b="0" dirty="0">
                <a:latin typeface="Century Gothic" panose="020B0502020202020204" pitchFamily="34" charset="0"/>
                <a:cs typeface="Arial" pitchFamily="34" charset="0"/>
              </a:rPr>
              <a:t>FEMA BRIC Program – Pre-Disaster</a:t>
            </a:r>
          </a:p>
        </p:txBody>
      </p:sp>
      <p:sp>
        <p:nvSpPr>
          <p:cNvPr id="6" name="Content Placeholder 4">
            <a:extLst>
              <a:ext uri="{FF2B5EF4-FFF2-40B4-BE49-F238E27FC236}">
                <a16:creationId xmlns:a16="http://schemas.microsoft.com/office/drawing/2014/main" id="{E8BC268C-768A-41EE-B4CF-E64E14589BA8}"/>
              </a:ext>
            </a:extLst>
          </p:cNvPr>
          <p:cNvSpPr>
            <a:spLocks noGrp="1"/>
          </p:cNvSpPr>
          <p:nvPr>
            <p:ph idx="1"/>
          </p:nvPr>
        </p:nvSpPr>
        <p:spPr>
          <a:xfrm>
            <a:off x="287221" y="2266889"/>
            <a:ext cx="8216700" cy="3074368"/>
          </a:xfrm>
        </p:spPr>
        <p:txBody>
          <a:bodyPr>
            <a:normAutofit/>
          </a:bodyPr>
          <a:lstStyle/>
          <a:p>
            <a:pPr marL="0" indent="0">
              <a:spcAft>
                <a:spcPts val="600"/>
              </a:spcAft>
              <a:buNone/>
            </a:pPr>
            <a:r>
              <a:rPr lang="en-US" sz="1800" u="sng" dirty="0"/>
              <a:t>BRIC Grants are awarded based on a scoring system</a:t>
            </a:r>
          </a:p>
          <a:p>
            <a:pPr marL="0" indent="0">
              <a:spcAft>
                <a:spcPts val="600"/>
              </a:spcAft>
              <a:buNone/>
            </a:pPr>
            <a:r>
              <a:rPr lang="en-US" sz="1800" dirty="0"/>
              <a:t>BCEGS Class of 1 to 5 is eligible for review points</a:t>
            </a:r>
          </a:p>
          <a:p>
            <a:pPr marL="0" indent="0">
              <a:spcAft>
                <a:spcPts val="600"/>
              </a:spcAft>
              <a:buNone/>
            </a:pPr>
            <a:r>
              <a:rPr lang="en-US" sz="1800" dirty="0"/>
              <a:t>BCEGS Class for BRIC credit is based on the </a:t>
            </a:r>
            <a:r>
              <a:rPr lang="en-US" sz="1800" b="1" dirty="0">
                <a:solidFill>
                  <a:srgbClr val="FF0000"/>
                </a:solidFill>
              </a:rPr>
              <a:t>subapplicant</a:t>
            </a:r>
          </a:p>
          <a:p>
            <a:pPr>
              <a:spcAft>
                <a:spcPts val="600"/>
              </a:spcAft>
            </a:pPr>
            <a:r>
              <a:rPr lang="en-US" sz="1550" dirty="0"/>
              <a:t>If a </a:t>
            </a:r>
            <a:r>
              <a:rPr lang="en-US" sz="1550" b="1" dirty="0"/>
              <a:t>State</a:t>
            </a:r>
            <a:r>
              <a:rPr lang="en-US" sz="1550" dirty="0"/>
              <a:t>: Use the state average found in the 2019 </a:t>
            </a:r>
            <a:r>
              <a:rPr lang="en-US" sz="1550" i="1" dirty="0"/>
              <a:t>National Building Code Assessment Report.</a:t>
            </a:r>
          </a:p>
          <a:p>
            <a:pPr lvl="1">
              <a:spcAft>
                <a:spcPts val="600"/>
              </a:spcAft>
            </a:pPr>
            <a:r>
              <a:rPr lang="en-US" sz="1350" i="1" dirty="0"/>
              <a:t>2021 Grant Cycle will utilize ISO published State Averages – Under Development Now</a:t>
            </a:r>
          </a:p>
          <a:p>
            <a:pPr>
              <a:spcAft>
                <a:spcPts val="600"/>
              </a:spcAft>
            </a:pPr>
            <a:r>
              <a:rPr lang="en-US" sz="1550" dirty="0"/>
              <a:t>If a </a:t>
            </a:r>
            <a:r>
              <a:rPr lang="en-US" sz="1550" b="1" dirty="0"/>
              <a:t>Local Unit of Government</a:t>
            </a:r>
            <a:r>
              <a:rPr lang="en-US" sz="1550" dirty="0"/>
              <a:t>; use the BCEGS Class assigned to that unit of government.</a:t>
            </a:r>
          </a:p>
          <a:p>
            <a:pPr>
              <a:spcAft>
                <a:spcPts val="600"/>
              </a:spcAft>
            </a:pPr>
            <a:r>
              <a:rPr lang="en-US" sz="1550" dirty="0"/>
              <a:t>If a </a:t>
            </a:r>
            <a:r>
              <a:rPr lang="en-US" sz="1550" b="1" dirty="0"/>
              <a:t>Quasi-Governmental Entity or Other </a:t>
            </a:r>
            <a:r>
              <a:rPr lang="en-US" sz="1550" dirty="0"/>
              <a:t>(water district, drainage district, as examples); use the BCEGS classification applicable to the physical location of the project.</a:t>
            </a:r>
          </a:p>
        </p:txBody>
      </p:sp>
      <p:pic>
        <p:nvPicPr>
          <p:cNvPr id="7" name="Picture 6">
            <a:extLst>
              <a:ext uri="{FF2B5EF4-FFF2-40B4-BE49-F238E27FC236}">
                <a16:creationId xmlns:a16="http://schemas.microsoft.com/office/drawing/2014/main" id="{63D9C4F6-494D-4A3B-B0DF-E1B5E24A1C79}"/>
              </a:ext>
            </a:extLst>
          </p:cNvPr>
          <p:cNvPicPr>
            <a:picLocks noChangeAspect="1"/>
          </p:cNvPicPr>
          <p:nvPr/>
        </p:nvPicPr>
        <p:blipFill>
          <a:blip r:embed="rId3"/>
          <a:stretch>
            <a:fillRect/>
          </a:stretch>
        </p:blipFill>
        <p:spPr>
          <a:xfrm>
            <a:off x="7061883" y="922593"/>
            <a:ext cx="1624917" cy="2372243"/>
          </a:xfrm>
          <a:prstGeom prst="rect">
            <a:avLst/>
          </a:prstGeom>
        </p:spPr>
      </p:pic>
    </p:spTree>
    <p:extLst>
      <p:ext uri="{BB962C8B-B14F-4D97-AF65-F5344CB8AC3E}">
        <p14:creationId xmlns:p14="http://schemas.microsoft.com/office/powerpoint/2010/main" val="299155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3" name="Rectangle 7"/>
          <p:cNvSpPr>
            <a:spLocks noGrp="1" noChangeArrowheads="1"/>
          </p:cNvSpPr>
          <p:nvPr>
            <p:ph type="title"/>
          </p:nvPr>
        </p:nvSpPr>
        <p:spPr>
          <a:xfrm>
            <a:off x="417245" y="525052"/>
            <a:ext cx="8522589" cy="305637"/>
          </a:xfrm>
        </p:spPr>
        <p:txBody>
          <a:bodyPr>
            <a:normAutofit fontScale="90000"/>
          </a:bodyPr>
          <a:lstStyle/>
          <a:p>
            <a:pPr algn="ctr"/>
            <a:r>
              <a:rPr lang="en-US" b="0" dirty="0">
                <a:latin typeface="Century Gothic" panose="020B0502020202020204" pitchFamily="34" charset="0"/>
              </a:rPr>
              <a:t>FEMA Building Code Monitoring and </a:t>
            </a:r>
            <a:br>
              <a:rPr lang="en-US" b="0" dirty="0">
                <a:latin typeface="Century Gothic" panose="020B0502020202020204" pitchFamily="34" charset="0"/>
              </a:rPr>
            </a:br>
            <a:r>
              <a:rPr lang="en-US" b="0" dirty="0">
                <a:latin typeface="Century Gothic" panose="020B0502020202020204" pitchFamily="34" charset="0"/>
              </a:rPr>
              <a:t>Tracking Efforts that Assist in Federal Policy Making</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824" t="1259" r="9916" b="1265"/>
          <a:stretch/>
        </p:blipFill>
        <p:spPr>
          <a:xfrm>
            <a:off x="5438775" y="3705523"/>
            <a:ext cx="3298031" cy="2289371"/>
          </a:xfrm>
          <a:prstGeom prst="rect">
            <a:avLst/>
          </a:prstGeom>
          <a:ln w="9525">
            <a:solidFill>
              <a:schemeClr val="tx1"/>
            </a:solidFill>
          </a:ln>
        </p:spPr>
      </p:pic>
      <p:sp>
        <p:nvSpPr>
          <p:cNvPr id="265224" name="Rectangle 8"/>
          <p:cNvSpPr>
            <a:spLocks noGrp="1" noChangeArrowheads="1"/>
          </p:cNvSpPr>
          <p:nvPr>
            <p:ph idx="1"/>
          </p:nvPr>
        </p:nvSpPr>
        <p:spPr>
          <a:xfrm>
            <a:off x="316706" y="1295400"/>
            <a:ext cx="4733925" cy="2660649"/>
          </a:xfrm>
        </p:spPr>
        <p:txBody>
          <a:bodyPr>
            <a:normAutofit/>
          </a:bodyPr>
          <a:lstStyle/>
          <a:p>
            <a:endParaRPr lang="en-US" dirty="0">
              <a:latin typeface="Century Gothic" panose="020B0502020202020204" pitchFamily="34" charset="0"/>
            </a:endParaRPr>
          </a:p>
          <a:p>
            <a:r>
              <a:rPr lang="en-US" dirty="0">
                <a:latin typeface="Century Gothic" panose="020B0502020202020204" pitchFamily="34" charset="0"/>
              </a:rPr>
              <a:t>Building Codes = Better Built Buildings, Better Performance</a:t>
            </a:r>
          </a:p>
          <a:p>
            <a:r>
              <a:rPr lang="en-US" dirty="0">
                <a:latin typeface="Century Gothic" panose="020B0502020202020204" pitchFamily="34" charset="0"/>
              </a:rPr>
              <a:t>FEMA relies on ISO BCEGS to bolster their national knowledge related to codes and enforcement efforts – leveraging the ISO field expertise.</a:t>
            </a:r>
          </a:p>
          <a:p>
            <a:r>
              <a:rPr lang="en-US" dirty="0">
                <a:latin typeface="Century Gothic" panose="020B0502020202020204" pitchFamily="34" charset="0"/>
              </a:rPr>
              <a:t>Communities that do not cooperate with BCEGS surveys do not have their efforts fully recognized in FEMA Tracking.</a:t>
            </a: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00" y="4280400"/>
            <a:ext cx="1338264" cy="128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510" y="4389593"/>
            <a:ext cx="957262" cy="103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8018" y="4280400"/>
            <a:ext cx="748645" cy="103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6731" y="6200136"/>
            <a:ext cx="81414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75A"/>
                </a:solidFill>
                <a:effectLst/>
                <a:uLnTx/>
                <a:uFillTx/>
                <a:latin typeface="Arial"/>
                <a:ea typeface="+mn-ea"/>
                <a:cs typeface="+mn-cs"/>
              </a:rPr>
              <a:t>Slide Courtesy of FEMA Building Sciences Branch – John Ingargiola</a:t>
            </a:r>
          </a:p>
        </p:txBody>
      </p:sp>
      <p:grpSp>
        <p:nvGrpSpPr>
          <p:cNvPr id="10" name="Group 9">
            <a:extLst>
              <a:ext uri="{FF2B5EF4-FFF2-40B4-BE49-F238E27FC236}">
                <a16:creationId xmlns:a16="http://schemas.microsoft.com/office/drawing/2014/main" id="{47120647-B108-4770-AA34-F79DE632853C}"/>
              </a:ext>
            </a:extLst>
          </p:cNvPr>
          <p:cNvGrpSpPr/>
          <p:nvPr/>
        </p:nvGrpSpPr>
        <p:grpSpPr>
          <a:xfrm>
            <a:off x="5438775" y="1226041"/>
            <a:ext cx="3335016" cy="2289371"/>
            <a:chOff x="796636" y="0"/>
            <a:chExt cx="10598727" cy="6858000"/>
          </a:xfrm>
        </p:grpSpPr>
        <p:pic>
          <p:nvPicPr>
            <p:cNvPr id="11" name="Picture 10" descr="A close up of a map&#10;&#10;Description automatically generated">
              <a:extLst>
                <a:ext uri="{FF2B5EF4-FFF2-40B4-BE49-F238E27FC236}">
                  <a16:creationId xmlns:a16="http://schemas.microsoft.com/office/drawing/2014/main" id="{A995E701-79A6-42F5-A0AC-8A6D1140E7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636" y="0"/>
              <a:ext cx="10598727" cy="6858000"/>
            </a:xfrm>
            <a:prstGeom prst="rect">
              <a:avLst/>
            </a:prstGeom>
            <a:ln>
              <a:solidFill>
                <a:schemeClr val="accent1"/>
              </a:solidFill>
            </a:ln>
          </p:spPr>
        </p:pic>
        <p:pic>
          <p:nvPicPr>
            <p:cNvPr id="13" name="Picture 12" descr="A picture containing drawing&#10;&#10;Description automatically generated">
              <a:extLst>
                <a:ext uri="{FF2B5EF4-FFF2-40B4-BE49-F238E27FC236}">
                  <a16:creationId xmlns:a16="http://schemas.microsoft.com/office/drawing/2014/main" id="{9987C8C6-8DE6-4ABE-B3A3-B2C3F67597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779" y="4750650"/>
              <a:ext cx="678201" cy="284111"/>
            </a:xfrm>
            <a:prstGeom prst="rect">
              <a:avLst/>
            </a:prstGeom>
            <a:ln>
              <a:solidFill>
                <a:schemeClr val="accent1"/>
              </a:solidFill>
            </a:ln>
          </p:spPr>
        </p:pic>
        <p:pic>
          <p:nvPicPr>
            <p:cNvPr id="14" name="Picture 13" descr="A close up of a sign&#10;&#10;Description automatically generated">
              <a:extLst>
                <a:ext uri="{FF2B5EF4-FFF2-40B4-BE49-F238E27FC236}">
                  <a16:creationId xmlns:a16="http://schemas.microsoft.com/office/drawing/2014/main" id="{6669B18C-97C9-417D-82F0-12C197C017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3017" y="4750650"/>
              <a:ext cx="734583" cy="287382"/>
            </a:xfrm>
            <a:prstGeom prst="rect">
              <a:avLst/>
            </a:prstGeom>
            <a:ln>
              <a:solidFill>
                <a:schemeClr val="accent1"/>
              </a:solidFill>
            </a:ln>
          </p:spPr>
        </p:pic>
      </p:grpSp>
    </p:spTree>
    <p:extLst>
      <p:ext uri="{BB962C8B-B14F-4D97-AF65-F5344CB8AC3E}">
        <p14:creationId xmlns:p14="http://schemas.microsoft.com/office/powerpoint/2010/main" val="371176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554" y="596530"/>
            <a:ext cx="8355236" cy="766306"/>
          </a:xfrm>
        </p:spPr>
        <p:txBody>
          <a:bodyPr>
            <a:normAutofit fontScale="90000"/>
          </a:bodyPr>
          <a:lstStyle/>
          <a:p>
            <a:pPr algn="ctr"/>
            <a:r>
              <a:rPr lang="en-US" sz="2700" dirty="0"/>
              <a:t>ISO National Building Code Assessment Report - 2019</a:t>
            </a:r>
            <a:br>
              <a:rPr lang="en-US" dirty="0"/>
            </a:br>
            <a:r>
              <a:rPr lang="en-US" sz="1400" b="0" i="1" dirty="0"/>
              <a:t>“ A basis for first conversations with local decision-makers.”</a:t>
            </a:r>
          </a:p>
        </p:txBody>
      </p:sp>
      <p:pic>
        <p:nvPicPr>
          <p:cNvPr id="6" name="Picture 5">
            <a:extLst>
              <a:ext uri="{FF2B5EF4-FFF2-40B4-BE49-F238E27FC236}">
                <a16:creationId xmlns:a16="http://schemas.microsoft.com/office/drawing/2014/main" id="{899FF6BD-3108-4DFB-A63D-7E6FE23FAAFF}"/>
              </a:ext>
            </a:extLst>
          </p:cNvPr>
          <p:cNvPicPr>
            <a:picLocks noChangeAspect="1"/>
          </p:cNvPicPr>
          <p:nvPr/>
        </p:nvPicPr>
        <p:blipFill>
          <a:blip r:embed="rId3"/>
          <a:stretch>
            <a:fillRect/>
          </a:stretch>
        </p:blipFill>
        <p:spPr>
          <a:xfrm>
            <a:off x="430075" y="1493172"/>
            <a:ext cx="3888268" cy="5009227"/>
          </a:xfrm>
          <a:prstGeom prst="rect">
            <a:avLst/>
          </a:prstGeom>
          <a:ln>
            <a:solidFill>
              <a:schemeClr val="accent1"/>
            </a:solidFill>
          </a:ln>
        </p:spPr>
      </p:pic>
      <p:sp>
        <p:nvSpPr>
          <p:cNvPr id="7" name="TextBox 6">
            <a:extLst>
              <a:ext uri="{FF2B5EF4-FFF2-40B4-BE49-F238E27FC236}">
                <a16:creationId xmlns:a16="http://schemas.microsoft.com/office/drawing/2014/main" id="{3E18B30E-E066-46B8-A502-C26090AD4123}"/>
              </a:ext>
            </a:extLst>
          </p:cNvPr>
          <p:cNvSpPr txBox="1"/>
          <p:nvPr/>
        </p:nvSpPr>
        <p:spPr>
          <a:xfrm>
            <a:off x="4424680" y="1636049"/>
            <a:ext cx="4145621" cy="4039567"/>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accent1">
                    <a:lumMod val="50000"/>
                  </a:schemeClr>
                </a:solidFill>
              </a:rPr>
              <a:t>Second report on the </a:t>
            </a:r>
            <a:r>
              <a:rPr lang="en-US" sz="1350" b="1" i="1" dirty="0">
                <a:solidFill>
                  <a:schemeClr val="accent1">
                    <a:lumMod val="50000"/>
                  </a:schemeClr>
                </a:solidFill>
              </a:rPr>
              <a:t>State of Building Codes</a:t>
            </a:r>
            <a:r>
              <a:rPr lang="en-US" sz="1350" b="1" dirty="0">
                <a:solidFill>
                  <a:schemeClr val="accent1">
                    <a:lumMod val="50000"/>
                  </a:schemeClr>
                </a:solidFill>
              </a:rPr>
              <a:t> in the Nation</a:t>
            </a:r>
          </a:p>
          <a:p>
            <a:pPr marL="214313" indent="-214313">
              <a:buFont typeface="Arial" panose="020B0604020202020204" pitchFamily="34" charset="0"/>
              <a:buChar char="•"/>
            </a:pPr>
            <a:r>
              <a:rPr lang="en-US" sz="1350" dirty="0">
                <a:solidFill>
                  <a:schemeClr val="accent1">
                    <a:lumMod val="50000"/>
                  </a:schemeClr>
                </a:solidFill>
              </a:rPr>
              <a:t>Focused on the </a:t>
            </a:r>
            <a:r>
              <a:rPr lang="en-US" sz="1350" b="1" dirty="0">
                <a:solidFill>
                  <a:schemeClr val="accent1">
                    <a:lumMod val="50000"/>
                  </a:schemeClr>
                </a:solidFill>
              </a:rPr>
              <a:t>Human Element of Building Code Enforcement</a:t>
            </a:r>
          </a:p>
          <a:p>
            <a:pPr marL="214313" indent="-214313">
              <a:buFont typeface="Arial" panose="020B0604020202020204" pitchFamily="34" charset="0"/>
              <a:buChar char="•"/>
            </a:pPr>
            <a:r>
              <a:rPr lang="en-US" sz="1350" dirty="0">
                <a:solidFill>
                  <a:schemeClr val="accent1">
                    <a:lumMod val="50000"/>
                  </a:schemeClr>
                </a:solidFill>
              </a:rPr>
              <a:t>Insights powered by </a:t>
            </a:r>
            <a:r>
              <a:rPr lang="en-US" sz="1350" b="1" dirty="0">
                <a:solidFill>
                  <a:schemeClr val="accent1">
                    <a:lumMod val="50000"/>
                  </a:schemeClr>
                </a:solidFill>
              </a:rPr>
              <a:t>BCEGS Data</a:t>
            </a:r>
            <a:r>
              <a:rPr lang="en-US" sz="1350" dirty="0">
                <a:solidFill>
                  <a:schemeClr val="accent1">
                    <a:lumMod val="50000"/>
                  </a:schemeClr>
                </a:solidFill>
              </a:rPr>
              <a:t> and ISO Internal Expertise</a:t>
            </a:r>
          </a:p>
          <a:p>
            <a:pPr marL="214313" indent="-214313">
              <a:buFont typeface="Arial" panose="020B0604020202020204" pitchFamily="34" charset="0"/>
              <a:buChar char="•"/>
            </a:pPr>
            <a:r>
              <a:rPr lang="en-US" sz="1350" dirty="0">
                <a:solidFill>
                  <a:schemeClr val="accent1">
                    <a:lumMod val="50000"/>
                  </a:schemeClr>
                </a:solidFill>
              </a:rPr>
              <a:t>Insurer and Code Industry Facing Content</a:t>
            </a:r>
          </a:p>
          <a:p>
            <a:pPr marL="214313" indent="-214313">
              <a:buFont typeface="Arial" panose="020B0604020202020204" pitchFamily="34" charset="0"/>
              <a:buChar char="•"/>
            </a:pPr>
            <a:r>
              <a:rPr lang="en-US" sz="1350" dirty="0">
                <a:solidFill>
                  <a:schemeClr val="accent1">
                    <a:lumMod val="50000"/>
                  </a:schemeClr>
                </a:solidFill>
              </a:rPr>
              <a:t>Designed to provide actionable information to advance the cause of </a:t>
            </a:r>
            <a:r>
              <a:rPr lang="en-US" sz="1350" b="1" dirty="0">
                <a:solidFill>
                  <a:schemeClr val="accent1">
                    <a:lumMod val="50000"/>
                  </a:schemeClr>
                </a:solidFill>
              </a:rPr>
              <a:t>Community Resilience </a:t>
            </a:r>
            <a:r>
              <a:rPr lang="en-US" sz="1350" dirty="0">
                <a:solidFill>
                  <a:schemeClr val="accent1">
                    <a:lumMod val="50000"/>
                  </a:schemeClr>
                </a:solidFill>
              </a:rPr>
              <a:t>through </a:t>
            </a:r>
            <a:r>
              <a:rPr lang="en-US" sz="1350" b="1" dirty="0">
                <a:solidFill>
                  <a:schemeClr val="accent1">
                    <a:lumMod val="50000"/>
                  </a:schemeClr>
                </a:solidFill>
              </a:rPr>
              <a:t>Good Public Policy</a:t>
            </a:r>
          </a:p>
          <a:p>
            <a:pPr marL="214313" indent="-214313">
              <a:buFont typeface="Arial" panose="020B0604020202020204" pitchFamily="34" charset="0"/>
              <a:buChar char="•"/>
            </a:pPr>
            <a:r>
              <a:rPr lang="en-US" sz="1350" dirty="0">
                <a:solidFill>
                  <a:schemeClr val="accent1">
                    <a:lumMod val="50000"/>
                  </a:schemeClr>
                </a:solidFill>
              </a:rPr>
              <a:t>Partner and Subsidiary Content</a:t>
            </a:r>
          </a:p>
          <a:p>
            <a:pPr marL="557213" lvl="1" indent="-214313">
              <a:buFont typeface="Arial" panose="020B0604020202020204" pitchFamily="34" charset="0"/>
              <a:buChar char="•"/>
            </a:pPr>
            <a:r>
              <a:rPr lang="en-US" sz="1050" dirty="0">
                <a:solidFill>
                  <a:schemeClr val="accent1">
                    <a:lumMod val="50000"/>
                  </a:schemeClr>
                </a:solidFill>
              </a:rPr>
              <a:t>FLASH</a:t>
            </a:r>
          </a:p>
          <a:p>
            <a:pPr marL="557213" lvl="1" indent="-214313">
              <a:buFont typeface="Arial" panose="020B0604020202020204" pitchFamily="34" charset="0"/>
              <a:buChar char="•"/>
            </a:pPr>
            <a:r>
              <a:rPr lang="en-US" sz="1050" dirty="0">
                <a:solidFill>
                  <a:schemeClr val="accent1">
                    <a:lumMod val="50000"/>
                  </a:schemeClr>
                </a:solidFill>
              </a:rPr>
              <a:t>ICC</a:t>
            </a:r>
          </a:p>
          <a:p>
            <a:pPr marL="557213" lvl="1" indent="-214313">
              <a:buFont typeface="Arial" panose="020B0604020202020204" pitchFamily="34" charset="0"/>
              <a:buChar char="•"/>
            </a:pPr>
            <a:r>
              <a:rPr lang="en-US" sz="1050" dirty="0">
                <a:solidFill>
                  <a:schemeClr val="accent1">
                    <a:lumMod val="50000"/>
                  </a:schemeClr>
                </a:solidFill>
              </a:rPr>
              <a:t>FEMA – Building Sciences Branch</a:t>
            </a:r>
          </a:p>
          <a:p>
            <a:pPr marL="557213" lvl="1" indent="-214313">
              <a:buFont typeface="Arial" panose="020B0604020202020204" pitchFamily="34" charset="0"/>
              <a:buChar char="•"/>
            </a:pPr>
            <a:r>
              <a:rPr lang="en-US" sz="1050" dirty="0">
                <a:solidFill>
                  <a:schemeClr val="accent1">
                    <a:lumMod val="50000"/>
                  </a:schemeClr>
                </a:solidFill>
              </a:rPr>
              <a:t>AIR Worldwide, </a:t>
            </a:r>
            <a:r>
              <a:rPr lang="en-US" sz="675" dirty="0">
                <a:solidFill>
                  <a:schemeClr val="accent1">
                    <a:lumMod val="50000"/>
                  </a:schemeClr>
                </a:solidFill>
              </a:rPr>
              <a:t>A Verisk Business</a:t>
            </a:r>
          </a:p>
          <a:p>
            <a:pPr marL="557213" lvl="1" indent="-214313">
              <a:buFont typeface="Arial" panose="020B0604020202020204" pitchFamily="34" charset="0"/>
              <a:buChar char="•"/>
            </a:pPr>
            <a:r>
              <a:rPr lang="en-US" sz="1050" dirty="0">
                <a:solidFill>
                  <a:schemeClr val="accent1">
                    <a:lumMod val="50000"/>
                  </a:schemeClr>
                </a:solidFill>
              </a:rPr>
              <a:t>Wharton Risk Decision Processes Center, Austin College, National Center for Atmospheric Research (NCAR)</a:t>
            </a:r>
          </a:p>
          <a:p>
            <a:pPr marL="557213" lvl="1" indent="-214313">
              <a:buFont typeface="Arial" panose="020B0604020202020204" pitchFamily="34" charset="0"/>
              <a:buChar char="•"/>
            </a:pPr>
            <a:r>
              <a:rPr lang="en-US" sz="1050" dirty="0">
                <a:solidFill>
                  <a:schemeClr val="accent1">
                    <a:lumMod val="50000"/>
                  </a:schemeClr>
                </a:solidFill>
              </a:rPr>
              <a:t>ISO Risk Engineering Group</a:t>
            </a:r>
          </a:p>
          <a:p>
            <a:pPr marL="557213" lvl="1" indent="-214313">
              <a:buFont typeface="Arial" panose="020B0604020202020204" pitchFamily="34" charset="0"/>
              <a:buChar char="•"/>
            </a:pPr>
            <a:r>
              <a:rPr lang="en-US" sz="1050" dirty="0">
                <a:solidFill>
                  <a:schemeClr val="accent1">
                    <a:lumMod val="50000"/>
                  </a:schemeClr>
                </a:solidFill>
              </a:rPr>
              <a:t>Property Claim Service – PCS, </a:t>
            </a:r>
            <a:r>
              <a:rPr lang="en-US" sz="675" dirty="0">
                <a:solidFill>
                  <a:schemeClr val="accent1">
                    <a:lumMod val="50000"/>
                  </a:schemeClr>
                </a:solidFill>
              </a:rPr>
              <a:t>A Verisk Business</a:t>
            </a:r>
          </a:p>
          <a:p>
            <a:pPr lvl="1"/>
            <a:endParaRPr lang="en-US" sz="1350" dirty="0">
              <a:solidFill>
                <a:schemeClr val="accent1">
                  <a:lumMod val="50000"/>
                </a:schemeClr>
              </a:solidFill>
            </a:endParaRPr>
          </a:p>
        </p:txBody>
      </p:sp>
    </p:spTree>
    <p:extLst>
      <p:ext uri="{BB962C8B-B14F-4D97-AF65-F5344CB8AC3E}">
        <p14:creationId xmlns:p14="http://schemas.microsoft.com/office/powerpoint/2010/main" val="39460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00088" y="685800"/>
            <a:ext cx="8228012" cy="609600"/>
          </a:xfrm>
        </p:spPr>
        <p:txBody>
          <a:bodyPr>
            <a:normAutofit/>
          </a:bodyPr>
          <a:lstStyle/>
          <a:p>
            <a:pPr algn="ctr" eaLnBrk="1" hangingPunct="1"/>
            <a:r>
              <a:rPr lang="en-US" altLang="en-US" sz="3200" dirty="0"/>
              <a:t>ISO is a Verisk Business</a:t>
            </a:r>
          </a:p>
        </p:txBody>
      </p:sp>
      <p:sp>
        <p:nvSpPr>
          <p:cNvPr id="52226" name="Rectangle 3"/>
          <p:cNvSpPr>
            <a:spLocks noGrp="1" noChangeArrowheads="1"/>
          </p:cNvSpPr>
          <p:nvPr>
            <p:ph type="body" sz="half" idx="1"/>
          </p:nvPr>
        </p:nvSpPr>
        <p:spPr>
          <a:xfrm>
            <a:off x="611187" y="1652588"/>
            <a:ext cx="7858557" cy="2235921"/>
          </a:xfrm>
        </p:spPr>
        <p:txBody>
          <a:bodyPr>
            <a:normAutofit/>
          </a:bodyPr>
          <a:lstStyle/>
          <a:p>
            <a:pPr marL="0" indent="0" eaLnBrk="1" fontAlgn="auto" hangingPunct="1">
              <a:spcAft>
                <a:spcPts val="0"/>
              </a:spcAft>
              <a:buNone/>
              <a:defRPr/>
            </a:pPr>
            <a:r>
              <a:rPr lang="en-US" sz="1600" dirty="0">
                <a:solidFill>
                  <a:schemeClr val="tx1">
                    <a:lumMod val="75000"/>
                    <a:lumOff val="25000"/>
                  </a:schemeClr>
                </a:solidFill>
                <a:latin typeface="Arial" pitchFamily="34" charset="0"/>
                <a:cs typeface="Arial" pitchFamily="34" charset="0"/>
              </a:rPr>
              <a:t>Verisk is licensed rating organization and the leading supplier of:</a:t>
            </a:r>
          </a:p>
          <a:p>
            <a:pPr marL="1036955" lvl="2" indent="-246888">
              <a:buFont typeface="Wingdings 2"/>
              <a:buChar char=""/>
              <a:defRPr/>
            </a:pPr>
            <a:r>
              <a:rPr lang="en-US" sz="1600" dirty="0">
                <a:solidFill>
                  <a:schemeClr val="tx1">
                    <a:lumMod val="75000"/>
                    <a:lumOff val="25000"/>
                  </a:schemeClr>
                </a:solidFill>
                <a:latin typeface="Arial" pitchFamily="34" charset="0"/>
                <a:cs typeface="Arial" pitchFamily="34" charset="0"/>
              </a:rPr>
              <a:t>Statistical data</a:t>
            </a:r>
          </a:p>
          <a:p>
            <a:pPr marL="1036955" lvl="2" indent="-246888">
              <a:buFont typeface="Wingdings 2"/>
              <a:buChar char=""/>
              <a:defRPr/>
            </a:pPr>
            <a:r>
              <a:rPr lang="en-US" sz="1600" dirty="0">
                <a:solidFill>
                  <a:schemeClr val="tx1">
                    <a:lumMod val="75000"/>
                    <a:lumOff val="25000"/>
                  </a:schemeClr>
                </a:solidFill>
                <a:latin typeface="Arial" pitchFamily="34" charset="0"/>
                <a:cs typeface="Arial" pitchFamily="34" charset="0"/>
              </a:rPr>
              <a:t>Actuarial data</a:t>
            </a:r>
          </a:p>
          <a:p>
            <a:pPr marL="1036955" lvl="2" indent="-246888">
              <a:buFont typeface="Wingdings 2"/>
              <a:buChar char=""/>
              <a:defRPr/>
            </a:pPr>
            <a:r>
              <a:rPr lang="en-US" sz="1600" dirty="0">
                <a:solidFill>
                  <a:schemeClr val="tx1">
                    <a:lumMod val="75000"/>
                    <a:lumOff val="25000"/>
                  </a:schemeClr>
                </a:solidFill>
                <a:latin typeface="Arial" pitchFamily="34" charset="0"/>
                <a:cs typeface="Arial" pitchFamily="34" charset="0"/>
              </a:rPr>
              <a:t>Underwriting information</a:t>
            </a:r>
          </a:p>
          <a:p>
            <a:pPr marL="1036955" lvl="2" indent="-246888">
              <a:buFont typeface="Wingdings 2"/>
              <a:buChar char=""/>
              <a:defRPr/>
            </a:pPr>
            <a:r>
              <a:rPr lang="en-US" sz="1600" dirty="0">
                <a:solidFill>
                  <a:schemeClr val="tx1">
                    <a:lumMod val="75000"/>
                    <a:lumOff val="25000"/>
                  </a:schemeClr>
                </a:solidFill>
                <a:latin typeface="Arial" pitchFamily="34" charset="0"/>
                <a:cs typeface="Arial" pitchFamily="34" charset="0"/>
              </a:rPr>
              <a:t>Standardized coverage forms</a:t>
            </a:r>
          </a:p>
          <a:p>
            <a:pPr marL="1036955" lvl="2" indent="-246888">
              <a:buFont typeface="Wingdings 2"/>
              <a:buChar char=""/>
              <a:defRPr/>
            </a:pPr>
            <a:r>
              <a:rPr lang="en-US" sz="1600" dirty="0">
                <a:solidFill>
                  <a:schemeClr val="tx1">
                    <a:lumMod val="75000"/>
                    <a:lumOff val="25000"/>
                  </a:schemeClr>
                </a:solidFill>
                <a:latin typeface="Arial" pitchFamily="34" charset="0"/>
                <a:cs typeface="Arial" pitchFamily="34" charset="0"/>
              </a:rPr>
              <a:t>Class &amp; rating programs</a:t>
            </a:r>
          </a:p>
          <a:p>
            <a:pPr marL="1006157" lvl="2" indent="-274320">
              <a:buFont typeface="Wingdings 2"/>
              <a:buChar char=""/>
              <a:defRPr/>
            </a:pPr>
            <a:r>
              <a:rPr lang="en-US" sz="1600" dirty="0">
                <a:solidFill>
                  <a:schemeClr val="tx1">
                    <a:lumMod val="75000"/>
                    <a:lumOff val="25000"/>
                  </a:schemeClr>
                </a:solidFill>
                <a:latin typeface="Arial" pitchFamily="34" charset="0"/>
                <a:cs typeface="Arial" pitchFamily="34" charset="0"/>
              </a:rPr>
              <a:t>Advisory services</a:t>
            </a:r>
          </a:p>
          <a:p>
            <a:pPr marL="0" indent="0" eaLnBrk="1" fontAlgn="auto" hangingPunct="1">
              <a:spcAft>
                <a:spcPts val="0"/>
              </a:spcAft>
              <a:buClr>
                <a:schemeClr val="accent3"/>
              </a:buClr>
              <a:buFont typeface="Wingdings 2" pitchFamily="18" charset="2"/>
              <a:buNone/>
              <a:defRPr/>
            </a:pPr>
            <a:endParaRPr lang="en-US" dirty="0"/>
          </a:p>
        </p:txBody>
      </p:sp>
      <p:sp>
        <p:nvSpPr>
          <p:cNvPr id="8" name="AutoShape 4" descr="Verisk">
            <a:extLst>
              <a:ext uri="{FF2B5EF4-FFF2-40B4-BE49-F238E27FC236}">
                <a16:creationId xmlns:a16="http://schemas.microsoft.com/office/drawing/2014/main" id="{8FA3BDAD-DCC5-4742-9CAD-55389D0503D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663DA217-7C40-4754-BF82-03F733E1C49D}"/>
              </a:ext>
            </a:extLst>
          </p:cNvPr>
          <p:cNvPicPr>
            <a:picLocks noChangeAspect="1"/>
          </p:cNvPicPr>
          <p:nvPr/>
        </p:nvPicPr>
        <p:blipFill>
          <a:blip r:embed="rId3"/>
          <a:stretch>
            <a:fillRect/>
          </a:stretch>
        </p:blipFill>
        <p:spPr>
          <a:xfrm>
            <a:off x="105126" y="5364596"/>
            <a:ext cx="2410268" cy="1156277"/>
          </a:xfrm>
          <a:prstGeom prst="rect">
            <a:avLst/>
          </a:prstGeom>
        </p:spPr>
      </p:pic>
      <p:pic>
        <p:nvPicPr>
          <p:cNvPr id="13" name="Picture 12">
            <a:extLst>
              <a:ext uri="{FF2B5EF4-FFF2-40B4-BE49-F238E27FC236}">
                <a16:creationId xmlns:a16="http://schemas.microsoft.com/office/drawing/2014/main" id="{88FC7FE8-E5DC-4556-9F97-FDEE82CE71C2}"/>
              </a:ext>
            </a:extLst>
          </p:cNvPr>
          <p:cNvPicPr>
            <a:picLocks noChangeAspect="1"/>
          </p:cNvPicPr>
          <p:nvPr/>
        </p:nvPicPr>
        <p:blipFill>
          <a:blip r:embed="rId4"/>
          <a:stretch>
            <a:fillRect/>
          </a:stretch>
        </p:blipFill>
        <p:spPr>
          <a:xfrm>
            <a:off x="3438380" y="4818816"/>
            <a:ext cx="5031364" cy="1841467"/>
          </a:xfrm>
          <a:prstGeom prst="rect">
            <a:avLst/>
          </a:prstGeom>
        </p:spPr>
      </p:pic>
      <p:pic>
        <p:nvPicPr>
          <p:cNvPr id="14" name="Picture 13">
            <a:extLst>
              <a:ext uri="{FF2B5EF4-FFF2-40B4-BE49-F238E27FC236}">
                <a16:creationId xmlns:a16="http://schemas.microsoft.com/office/drawing/2014/main" id="{EC361539-C1B6-43B1-AF43-10497FD0F5C2}"/>
              </a:ext>
            </a:extLst>
          </p:cNvPr>
          <p:cNvPicPr>
            <a:picLocks noChangeAspect="1"/>
          </p:cNvPicPr>
          <p:nvPr/>
        </p:nvPicPr>
        <p:blipFill>
          <a:blip r:embed="rId5"/>
          <a:stretch>
            <a:fillRect/>
          </a:stretch>
        </p:blipFill>
        <p:spPr>
          <a:xfrm>
            <a:off x="6130781" y="2398703"/>
            <a:ext cx="2052637" cy="738949"/>
          </a:xfrm>
          <a:prstGeom prst="rect">
            <a:avLst/>
          </a:prstGeom>
        </p:spPr>
      </p:pic>
    </p:spTree>
    <p:extLst>
      <p:ext uri="{BB962C8B-B14F-4D97-AF65-F5344CB8AC3E}">
        <p14:creationId xmlns:p14="http://schemas.microsoft.com/office/powerpoint/2010/main" val="3227365493"/>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57200" y="2518233"/>
            <a:ext cx="8229600" cy="2610843"/>
          </a:xfrm>
        </p:spPr>
        <p:txBody>
          <a:bodyPr>
            <a:normAutofit/>
          </a:bodyPr>
          <a:lstStyle/>
          <a:p>
            <a:endParaRPr lang="en-US" dirty="0">
              <a:solidFill>
                <a:schemeClr val="bg1"/>
              </a:solidFill>
              <a:latin typeface="+mn-lt"/>
            </a:endParaRPr>
          </a:p>
          <a:p>
            <a:endParaRPr lang="en-US" dirty="0">
              <a:solidFill>
                <a:schemeClr val="bg1"/>
              </a:solidFill>
              <a:latin typeface="+mn-lt"/>
            </a:endParaRPr>
          </a:p>
          <a:p>
            <a:r>
              <a:rPr lang="en-US" sz="1800" dirty="0">
                <a:solidFill>
                  <a:srgbClr val="FFFF00"/>
                </a:solidFill>
                <a:latin typeface="+mn-lt"/>
                <a:hlinkClick r:id="rId2">
                  <a:extLst>
                    <a:ext uri="{A12FA001-AC4F-418D-AE19-62706E023703}">
                      <ahyp:hlinkClr xmlns:ahyp="http://schemas.microsoft.com/office/drawing/2018/hyperlinkcolor" val="tx"/>
                    </a:ext>
                  </a:extLst>
                </a:hlinkClick>
              </a:rPr>
              <a:t>dthomure@iso.com</a:t>
            </a:r>
            <a:endParaRPr lang="en-US" sz="1800" dirty="0">
              <a:solidFill>
                <a:srgbClr val="FFFF00"/>
              </a:solidFill>
              <a:latin typeface="+mn-lt"/>
            </a:endParaRPr>
          </a:p>
          <a:p>
            <a:r>
              <a:rPr lang="en-US" sz="1800" dirty="0">
                <a:solidFill>
                  <a:srgbClr val="FFFF00"/>
                </a:solidFill>
                <a:latin typeface="+mn-lt"/>
                <a:hlinkClick r:id="rId3">
                  <a:extLst>
                    <a:ext uri="{A12FA001-AC4F-418D-AE19-62706E023703}">
                      <ahyp:hlinkClr xmlns:ahyp="http://schemas.microsoft.com/office/drawing/2018/hyperlinkcolor" val="tx"/>
                    </a:ext>
                  </a:extLst>
                </a:hlinkClick>
              </a:rPr>
              <a:t>bhutchings@iso.com</a:t>
            </a:r>
            <a:endParaRPr lang="en-US" sz="1800" dirty="0">
              <a:solidFill>
                <a:srgbClr val="FFFF00"/>
              </a:solidFill>
              <a:latin typeface="+mn-lt"/>
            </a:endParaRPr>
          </a:p>
          <a:p>
            <a:endParaRPr lang="en-US" sz="1800" dirty="0">
              <a:solidFill>
                <a:srgbClr val="FFFF00"/>
              </a:solidFill>
              <a:latin typeface="+mn-lt"/>
            </a:endParaRPr>
          </a:p>
          <a:p>
            <a:r>
              <a:rPr lang="en-US" sz="1800" dirty="0">
                <a:solidFill>
                  <a:schemeClr val="bg1"/>
                </a:solidFill>
                <a:latin typeface="+mn-lt"/>
              </a:rPr>
              <a:t>Or visit: isomitigation.com</a:t>
            </a:r>
          </a:p>
          <a:p>
            <a:endParaRPr lang="en-US" dirty="0">
              <a:solidFill>
                <a:schemeClr val="bg1"/>
              </a:solidFill>
              <a:latin typeface="+mn-lt"/>
            </a:endParaRPr>
          </a:p>
        </p:txBody>
      </p:sp>
      <p:sp>
        <p:nvSpPr>
          <p:cNvPr id="3" name="Rectangle 2"/>
          <p:cNvSpPr/>
          <p:nvPr/>
        </p:nvSpPr>
        <p:spPr>
          <a:xfrm>
            <a:off x="1235075" y="1594903"/>
            <a:ext cx="6991349" cy="923330"/>
          </a:xfrm>
          <a:prstGeom prst="rect">
            <a:avLst/>
          </a:prstGeom>
        </p:spPr>
        <p:txBody>
          <a:bodyPr wrap="square">
            <a:spAutoFit/>
          </a:bodyPr>
          <a:lstStyle/>
          <a:p>
            <a:r>
              <a:rPr lang="en-US" altLang="en-US" dirty="0">
                <a:solidFill>
                  <a:schemeClr val="bg1"/>
                </a:solidFill>
                <a:latin typeface="Arial" charset="0"/>
                <a:cs typeface="Arial" charset="0"/>
              </a:rPr>
              <a:t>All materials and studies referenced today are available upon request.  For more information, please contact the persons listed below: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a:xfrm>
            <a:off x="585788" y="131763"/>
            <a:ext cx="8356600" cy="1065212"/>
          </a:xfrm>
        </p:spPr>
        <p:txBody>
          <a:bodyPr/>
          <a:lstStyle/>
          <a:p>
            <a:pPr algn="ctr"/>
            <a:br>
              <a:rPr lang="en-US" dirty="0"/>
            </a:br>
            <a:r>
              <a:rPr lang="en-US" sz="3200" dirty="0"/>
              <a:t>Overview of ISO</a:t>
            </a:r>
          </a:p>
        </p:txBody>
      </p:sp>
      <p:sp>
        <p:nvSpPr>
          <p:cNvPr id="6" name="Content Placeholder 5"/>
          <p:cNvSpPr>
            <a:spLocks noGrp="1"/>
          </p:cNvSpPr>
          <p:nvPr>
            <p:ph idx="1"/>
          </p:nvPr>
        </p:nvSpPr>
        <p:spPr>
          <a:xfrm>
            <a:off x="585788" y="1398588"/>
            <a:ext cx="8101012" cy="3563937"/>
          </a:xfrm>
        </p:spPr>
        <p:txBody>
          <a:bodyPr rtlCol="0">
            <a:normAutofit fontScale="70000" lnSpcReduction="20000"/>
          </a:bodyPr>
          <a:lstStyle/>
          <a:p>
            <a:pPr marL="0" indent="0" fontAlgn="auto">
              <a:spcAft>
                <a:spcPts val="0"/>
              </a:spcAft>
              <a:buNone/>
              <a:defRPr/>
            </a:pPr>
            <a:r>
              <a:rPr lang="en-US" sz="3000" dirty="0">
                <a:latin typeface="+mn-lt"/>
              </a:rPr>
              <a:t>Why does ISO exist?</a:t>
            </a:r>
          </a:p>
          <a:p>
            <a:pPr marL="0" indent="0" fontAlgn="auto">
              <a:spcAft>
                <a:spcPts val="0"/>
              </a:spcAft>
              <a:buNone/>
              <a:defRPr/>
            </a:pPr>
            <a:endParaRPr lang="en-US" sz="3000" dirty="0">
              <a:latin typeface="+mn-lt"/>
            </a:endParaRPr>
          </a:p>
          <a:p>
            <a:pPr marL="0" indent="0" fontAlgn="auto">
              <a:spcAft>
                <a:spcPts val="0"/>
              </a:spcAft>
              <a:buNone/>
              <a:defRPr/>
            </a:pPr>
            <a:r>
              <a:rPr lang="en-US" sz="3000" dirty="0">
                <a:latin typeface="+mn-lt"/>
              </a:rPr>
              <a:t>ISO is a result of consolidation of state rating bureaus – 1970.</a:t>
            </a:r>
          </a:p>
          <a:p>
            <a:pPr marL="0" indent="0" fontAlgn="auto">
              <a:spcAft>
                <a:spcPts val="0"/>
              </a:spcAft>
              <a:buNone/>
              <a:defRPr/>
            </a:pPr>
            <a:endParaRPr lang="en-US" sz="3000" dirty="0">
              <a:latin typeface="+mn-lt"/>
            </a:endParaRPr>
          </a:p>
          <a:p>
            <a:pPr lvl="1" fontAlgn="auto">
              <a:spcAft>
                <a:spcPts val="0"/>
              </a:spcAft>
              <a:buFont typeface="Arial" panose="020B0604020202020204" pitchFamily="34" charset="0"/>
              <a:buChar char="•"/>
              <a:defRPr/>
            </a:pPr>
            <a:r>
              <a:rPr lang="en-US" dirty="0">
                <a:latin typeface="+mn-lt"/>
              </a:rPr>
              <a:t>Increase efficiency for insurers</a:t>
            </a:r>
          </a:p>
          <a:p>
            <a:pPr lvl="1" fontAlgn="auto">
              <a:spcAft>
                <a:spcPts val="0"/>
              </a:spcAft>
              <a:buFont typeface="Arial" panose="020B0604020202020204" pitchFamily="34" charset="0"/>
              <a:buChar char="•"/>
              <a:defRPr/>
            </a:pPr>
            <a:r>
              <a:rPr lang="en-US" dirty="0">
                <a:latin typeface="+mn-lt"/>
              </a:rPr>
              <a:t>Reduce development costs for insurance products</a:t>
            </a:r>
          </a:p>
          <a:p>
            <a:pPr lvl="1" fontAlgn="auto">
              <a:spcAft>
                <a:spcPts val="0"/>
              </a:spcAft>
              <a:buFont typeface="Arial" panose="020B0604020202020204" pitchFamily="34" charset="0"/>
              <a:buChar char="•"/>
              <a:defRPr/>
            </a:pPr>
            <a:r>
              <a:rPr lang="en-US" dirty="0">
                <a:latin typeface="+mn-lt"/>
              </a:rPr>
              <a:t>Leverage economies of scale</a:t>
            </a:r>
          </a:p>
          <a:p>
            <a:pPr lvl="1" fontAlgn="auto">
              <a:spcAft>
                <a:spcPts val="0"/>
              </a:spcAft>
              <a:buFont typeface="Arial" panose="020B0604020202020204" pitchFamily="34" charset="0"/>
              <a:buChar char="•"/>
              <a:defRPr/>
            </a:pPr>
            <a:r>
              <a:rPr lang="en-US" dirty="0">
                <a:latin typeface="+mn-lt"/>
              </a:rPr>
              <a:t>Benefit from historical aggregate database</a:t>
            </a:r>
          </a:p>
          <a:p>
            <a:pPr lvl="1" fontAlgn="auto">
              <a:spcAft>
                <a:spcPts val="0"/>
              </a:spcAft>
              <a:buFont typeface="Arial" panose="020B0604020202020204" pitchFamily="34" charset="0"/>
              <a:buChar char="•"/>
              <a:defRPr/>
            </a:pPr>
            <a:r>
              <a:rPr lang="en-US" dirty="0">
                <a:latin typeface="+mn-lt"/>
              </a:rPr>
              <a:t>Enhance competition in the insurance marketplace</a:t>
            </a:r>
          </a:p>
          <a:p>
            <a:pPr lvl="2" fontAlgn="auto">
              <a:spcAft>
                <a:spcPts val="0"/>
              </a:spcAft>
              <a:buFont typeface="Arial" panose="020B0604020202020204" pitchFamily="34" charset="0"/>
              <a:buChar char="•"/>
              <a:defRPr/>
            </a:pPr>
            <a:r>
              <a:rPr lang="en-US" sz="2600" dirty="0">
                <a:latin typeface="+mn-lt"/>
              </a:rPr>
              <a:t>Reduce barriers to entry</a:t>
            </a:r>
          </a:p>
          <a:p>
            <a:pPr lvl="3" fontAlgn="auto">
              <a:spcAft>
                <a:spcPts val="0"/>
              </a:spcAft>
              <a:buFont typeface="Arial" panose="020B0604020202020204" pitchFamily="34" charset="0"/>
              <a:buChar char="•"/>
              <a:defRPr/>
            </a:pPr>
            <a:r>
              <a:rPr lang="en-US" sz="2400" dirty="0">
                <a:latin typeface="+mn-lt"/>
              </a:rPr>
              <a:t>new markets</a:t>
            </a:r>
          </a:p>
          <a:p>
            <a:pPr lvl="3" fontAlgn="auto">
              <a:spcAft>
                <a:spcPts val="0"/>
              </a:spcAft>
              <a:buFont typeface="Arial" panose="020B0604020202020204" pitchFamily="34" charset="0"/>
              <a:buChar char="•"/>
              <a:defRPr/>
            </a:pPr>
            <a:r>
              <a:rPr lang="en-US" sz="2400" dirty="0">
                <a:latin typeface="+mn-lt"/>
              </a:rPr>
              <a:t>new lines of business</a:t>
            </a:r>
          </a:p>
          <a:p>
            <a:pPr lvl="3" fontAlgn="auto">
              <a:spcAft>
                <a:spcPts val="0"/>
              </a:spcAft>
              <a:buFont typeface="Arial" panose="020B0604020202020204" pitchFamily="34" charset="0"/>
              <a:buChar char="•"/>
              <a:defRPr/>
            </a:pPr>
            <a:r>
              <a:rPr lang="en-US" sz="2400" dirty="0">
                <a:latin typeface="+mn-lt"/>
              </a:rPr>
              <a:t>new classes of risk</a:t>
            </a:r>
          </a:p>
          <a:p>
            <a:pPr lvl="1" fontAlgn="auto">
              <a:spcAft>
                <a:spcPts val="0"/>
              </a:spcAft>
              <a:buFont typeface="Arial" panose="020B0604020202020204" pitchFamily="34" charset="0"/>
              <a:buChar char="•"/>
              <a:defRPr/>
            </a:pPr>
            <a:r>
              <a:rPr lang="en-US" dirty="0">
                <a:latin typeface="+mn-lt"/>
              </a:rPr>
              <a:t>Provide benchmarks for comparison</a:t>
            </a:r>
          </a:p>
        </p:txBody>
      </p:sp>
      <p:graphicFrame>
        <p:nvGraphicFramePr>
          <p:cNvPr id="2" name="Object 1"/>
          <p:cNvGraphicFramePr>
            <a:graphicFrameLocks noChangeAspect="1"/>
          </p:cNvGraphicFramePr>
          <p:nvPr>
            <p:extLst>
              <p:ext uri="{D42A27DB-BD31-4B8C-83A1-F6EECF244321}">
                <p14:modId xmlns:p14="http://schemas.microsoft.com/office/powerpoint/2010/main" val="2529916709"/>
              </p:ext>
            </p:extLst>
          </p:nvPr>
        </p:nvGraphicFramePr>
        <p:xfrm>
          <a:off x="6735473" y="3128285"/>
          <a:ext cx="2094202" cy="3434440"/>
        </p:xfrm>
        <a:graphic>
          <a:graphicData uri="http://schemas.openxmlformats.org/presentationml/2006/ole">
            <mc:AlternateContent xmlns:mc="http://schemas.openxmlformats.org/markup-compatibility/2006">
              <mc:Choice xmlns:v="urn:schemas-microsoft-com:vml" Requires="v">
                <p:oleObj spid="_x0000_s47181" name="Acrobat Document" r:id="rId3" imgW="26422243" imgH="43319610" progId="AcroExch.Document.7">
                  <p:embed/>
                </p:oleObj>
              </mc:Choice>
              <mc:Fallback>
                <p:oleObj name="Acrobat Document" r:id="rId3" imgW="26422243" imgH="43319610" progId="AcroExch.Document.7">
                  <p:embed/>
                  <p:pic>
                    <p:nvPicPr>
                      <p:cNvPr id="0" name=""/>
                      <p:cNvPicPr/>
                      <p:nvPr/>
                    </p:nvPicPr>
                    <p:blipFill>
                      <a:blip r:embed="rId4"/>
                      <a:stretch>
                        <a:fillRect/>
                      </a:stretch>
                    </p:blipFill>
                    <p:spPr>
                      <a:xfrm>
                        <a:off x="6735473" y="3128285"/>
                        <a:ext cx="2094202" cy="3434440"/>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146684483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t>Overview of ISO – Industry Need</a:t>
            </a:r>
          </a:p>
        </p:txBody>
      </p:sp>
      <p:sp>
        <p:nvSpPr>
          <p:cNvPr id="6" name="Content Placeholder 5"/>
          <p:cNvSpPr>
            <a:spLocks noGrp="1"/>
          </p:cNvSpPr>
          <p:nvPr>
            <p:ph idx="1"/>
          </p:nvPr>
        </p:nvSpPr>
        <p:spPr>
          <a:xfrm>
            <a:off x="433834" y="2207491"/>
            <a:ext cx="8320551" cy="2512292"/>
          </a:xfrm>
        </p:spPr>
        <p:txBody>
          <a:bodyPr/>
          <a:lstStyle/>
          <a:p>
            <a:r>
              <a:rPr lang="en-US" sz="2000" dirty="0">
                <a:latin typeface="+mj-lt"/>
              </a:rPr>
              <a:t>Unique nature of insurance pricing</a:t>
            </a:r>
          </a:p>
          <a:p>
            <a:pPr lvl="1">
              <a:buFont typeface="Arial" panose="020B0604020202020204" pitchFamily="34" charset="0"/>
              <a:buChar char="•"/>
            </a:pPr>
            <a:r>
              <a:rPr lang="en-US" sz="2000" dirty="0">
                <a:latin typeface="+mj-lt"/>
              </a:rPr>
              <a:t>Insurance industry vs. other industries</a:t>
            </a:r>
          </a:p>
          <a:p>
            <a:pPr lvl="2">
              <a:buFont typeface="Arial" panose="020B0604020202020204" pitchFamily="34" charset="0"/>
              <a:buChar char="•"/>
            </a:pPr>
            <a:r>
              <a:rPr lang="en-US" sz="2000" dirty="0">
                <a:latin typeface="+mj-lt"/>
              </a:rPr>
              <a:t>True cost of product not known at time product is sold</a:t>
            </a:r>
          </a:p>
          <a:p>
            <a:pPr lvl="2">
              <a:buFont typeface="Arial" panose="020B0604020202020204" pitchFamily="34" charset="0"/>
              <a:buChar char="•"/>
            </a:pPr>
            <a:r>
              <a:rPr lang="en-US" sz="2000" dirty="0">
                <a:latin typeface="+mj-lt"/>
              </a:rPr>
              <a:t>Claims may not be submitted for months, years, decades after the policy term has expired</a:t>
            </a:r>
          </a:p>
          <a:p>
            <a:pPr lvl="2">
              <a:buFont typeface="Arial" panose="020B0604020202020204" pitchFamily="34" charset="0"/>
              <a:buChar char="•"/>
            </a:pPr>
            <a:r>
              <a:rPr lang="en-US" sz="2000" dirty="0">
                <a:latin typeface="+mj-lt"/>
              </a:rPr>
              <a:t>Need to project future costs based on past data and actuarial projections</a:t>
            </a:r>
          </a:p>
          <a:p>
            <a:pPr marL="274637" lvl="1" indent="0">
              <a:buNone/>
            </a:pPr>
            <a:endParaRPr lang="en-US" dirty="0"/>
          </a:p>
        </p:txBody>
      </p:sp>
    </p:spTree>
    <p:extLst>
      <p:ext uri="{BB962C8B-B14F-4D97-AF65-F5344CB8AC3E}">
        <p14:creationId xmlns:p14="http://schemas.microsoft.com/office/powerpoint/2010/main" val="428898544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93762" y="2990850"/>
            <a:ext cx="1705285" cy="420688"/>
            <a:chOff x="4185" y="1884"/>
            <a:chExt cx="968" cy="265"/>
          </a:xfrm>
        </p:grpSpPr>
        <p:sp>
          <p:nvSpPr>
            <p:cNvPr id="26645" name="AutoShape 3"/>
            <p:cNvSpPr>
              <a:spLocks noChangeArrowheads="1"/>
            </p:cNvSpPr>
            <p:nvPr/>
          </p:nvSpPr>
          <p:spPr bwMode="auto">
            <a:xfrm>
              <a:off x="4185" y="1884"/>
              <a:ext cx="968" cy="265"/>
            </a:xfrm>
            <a:prstGeom prst="roundRect">
              <a:avLst>
                <a:gd name="adj" fmla="val 16667"/>
              </a:avLst>
            </a:prstGeom>
            <a:solidFill>
              <a:srgbClr val="FFB343"/>
            </a:solidFill>
            <a:ln w="25400">
              <a:solidFill>
                <a:srgbClr val="993300"/>
              </a:solidFill>
              <a:round/>
              <a:headEnd/>
              <a:tailEnd/>
            </a:ln>
          </p:spPr>
          <p:txBody>
            <a:bodyPr wrap="none" anchor="ctr"/>
            <a:lstStyle/>
            <a:p>
              <a:endParaRPr lang="en-US">
                <a:latin typeface="Calibri" pitchFamily="34" charset="0"/>
              </a:endParaRPr>
            </a:p>
          </p:txBody>
        </p:sp>
        <p:sp>
          <p:nvSpPr>
            <p:cNvPr id="26646" name="Text Box 4"/>
            <p:cNvSpPr txBox="1">
              <a:spLocks noChangeArrowheads="1"/>
            </p:cNvSpPr>
            <p:nvPr/>
          </p:nvSpPr>
          <p:spPr bwMode="auto">
            <a:xfrm>
              <a:off x="4211" y="1894"/>
              <a:ext cx="907" cy="231"/>
            </a:xfrm>
            <a:prstGeom prst="rect">
              <a:avLst/>
            </a:prstGeom>
            <a:solidFill>
              <a:srgbClr val="FFB343"/>
            </a:solidFill>
            <a:ln w="12700">
              <a:noFill/>
              <a:miter lim="800000"/>
              <a:headEnd/>
              <a:tailEnd/>
            </a:ln>
          </p:spPr>
          <p:txBody>
            <a:bodyPr wrap="square">
              <a:spAutoFit/>
            </a:bodyPr>
            <a:lstStyle/>
            <a:p>
              <a:pPr algn="ctr"/>
              <a:r>
                <a:rPr lang="en-US" b="1" dirty="0">
                  <a:latin typeface="Calibri" pitchFamily="34" charset="0"/>
                </a:rPr>
                <a:t>Forms</a:t>
              </a:r>
            </a:p>
          </p:txBody>
        </p:sp>
      </p:grpSp>
      <p:sp>
        <p:nvSpPr>
          <p:cNvPr id="26626" name="Rectangle 5"/>
          <p:cNvSpPr>
            <a:spLocks noGrp="1" noChangeArrowheads="1"/>
          </p:cNvSpPr>
          <p:nvPr>
            <p:ph type="title"/>
          </p:nvPr>
        </p:nvSpPr>
        <p:spPr/>
        <p:txBody>
          <a:bodyPr>
            <a:normAutofit/>
          </a:bodyPr>
          <a:lstStyle/>
          <a:p>
            <a:pPr algn="ctr"/>
            <a:r>
              <a:rPr lang="en-US" sz="3200" dirty="0"/>
              <a:t>Overview of ISO</a:t>
            </a:r>
          </a:p>
        </p:txBody>
      </p:sp>
      <p:sp>
        <p:nvSpPr>
          <p:cNvPr id="26627" name="AutoShape 8"/>
          <p:cNvSpPr>
            <a:spLocks noChangeArrowheads="1"/>
          </p:cNvSpPr>
          <p:nvPr/>
        </p:nvSpPr>
        <p:spPr bwMode="auto">
          <a:xfrm>
            <a:off x="4498558" y="3468688"/>
            <a:ext cx="306388" cy="885825"/>
          </a:xfrm>
          <a:prstGeom prst="downArrow">
            <a:avLst>
              <a:gd name="adj1" fmla="val 50000"/>
              <a:gd name="adj2" fmla="val 72280"/>
            </a:avLst>
          </a:prstGeom>
          <a:solidFill>
            <a:srgbClr val="993300"/>
          </a:solidFill>
          <a:ln w="25400">
            <a:solidFill>
              <a:srgbClr val="0A0046"/>
            </a:solidFill>
            <a:miter lim="800000"/>
            <a:headEnd type="none" w="sm" len="sm"/>
            <a:tailEnd type="none" w="sm" len="sm"/>
          </a:ln>
        </p:spPr>
        <p:txBody>
          <a:bodyPr vert="eaVert" wrap="none" anchor="ctr"/>
          <a:lstStyle/>
          <a:p>
            <a:endParaRPr lang="en-US">
              <a:latin typeface="Calibri" pitchFamily="34" charset="0"/>
            </a:endParaRPr>
          </a:p>
        </p:txBody>
      </p:sp>
      <p:sp>
        <p:nvSpPr>
          <p:cNvPr id="26628" name="AutoShape 9"/>
          <p:cNvSpPr>
            <a:spLocks noChangeArrowheads="1"/>
          </p:cNvSpPr>
          <p:nvPr/>
        </p:nvSpPr>
        <p:spPr bwMode="auto">
          <a:xfrm>
            <a:off x="1490246" y="3468688"/>
            <a:ext cx="358775" cy="846137"/>
          </a:xfrm>
          <a:prstGeom prst="downArrow">
            <a:avLst>
              <a:gd name="adj1" fmla="val 50000"/>
              <a:gd name="adj2" fmla="val 58960"/>
            </a:avLst>
          </a:prstGeom>
          <a:solidFill>
            <a:srgbClr val="993300"/>
          </a:solidFill>
          <a:ln w="25400">
            <a:solidFill>
              <a:srgbClr val="0A0046"/>
            </a:solidFill>
            <a:miter lim="800000"/>
            <a:headEnd type="none" w="sm" len="sm"/>
            <a:tailEnd type="none" w="sm" len="sm"/>
          </a:ln>
        </p:spPr>
        <p:txBody>
          <a:bodyPr vert="eaVert" wrap="none" anchor="ctr"/>
          <a:lstStyle/>
          <a:p>
            <a:endParaRPr lang="en-US">
              <a:latin typeface="Calibri" pitchFamily="34" charset="0"/>
            </a:endParaRPr>
          </a:p>
        </p:txBody>
      </p:sp>
      <p:sp>
        <p:nvSpPr>
          <p:cNvPr id="26629" name="Text Box 10"/>
          <p:cNvSpPr txBox="1">
            <a:spLocks noChangeArrowheads="1"/>
          </p:cNvSpPr>
          <p:nvPr/>
        </p:nvSpPr>
        <p:spPr bwMode="auto">
          <a:xfrm>
            <a:off x="612358" y="4387850"/>
            <a:ext cx="2165350" cy="1314450"/>
          </a:xfrm>
          <a:prstGeom prst="rect">
            <a:avLst/>
          </a:prstGeom>
          <a:noFill/>
          <a:ln w="25400">
            <a:noFill/>
            <a:miter lim="800000"/>
            <a:headEnd type="none" w="sm" len="sm"/>
            <a:tailEnd type="none" w="sm" len="sm"/>
          </a:ln>
        </p:spPr>
        <p:txBody>
          <a:bodyPr>
            <a:spAutoFit/>
          </a:bodyPr>
          <a:lstStyle/>
          <a:p>
            <a:r>
              <a:rPr lang="en-US" sz="1600" b="1" dirty="0">
                <a:solidFill>
                  <a:schemeClr val="tx1">
                    <a:lumMod val="75000"/>
                    <a:lumOff val="25000"/>
                  </a:schemeClr>
                </a:solidFill>
                <a:latin typeface="Calibri" pitchFamily="34" charset="0"/>
              </a:rPr>
              <a:t>Advisory rating information based on line, class, or occupancy (created from data analysis)</a:t>
            </a:r>
          </a:p>
        </p:txBody>
      </p:sp>
      <p:sp>
        <p:nvSpPr>
          <p:cNvPr id="26630" name="Text Box 11"/>
          <p:cNvSpPr txBox="1">
            <a:spLocks noChangeArrowheads="1"/>
          </p:cNvSpPr>
          <p:nvPr/>
        </p:nvSpPr>
        <p:spPr bwMode="auto">
          <a:xfrm>
            <a:off x="3193633" y="4387850"/>
            <a:ext cx="3024188" cy="825500"/>
          </a:xfrm>
          <a:prstGeom prst="rect">
            <a:avLst/>
          </a:prstGeom>
          <a:noFill/>
          <a:ln w="25400">
            <a:noFill/>
            <a:miter lim="800000"/>
            <a:headEnd type="none" w="sm" len="sm"/>
            <a:tailEnd type="none" w="sm" len="sm"/>
          </a:ln>
        </p:spPr>
        <p:txBody>
          <a:bodyPr>
            <a:spAutoFit/>
          </a:bodyPr>
          <a:lstStyle/>
          <a:p>
            <a:r>
              <a:rPr lang="en-US" sz="1600" b="1" dirty="0">
                <a:solidFill>
                  <a:schemeClr val="tx1">
                    <a:lumMod val="75000"/>
                    <a:lumOff val="25000"/>
                  </a:schemeClr>
                </a:solidFill>
                <a:latin typeface="Calibri" pitchFamily="34" charset="0"/>
              </a:rPr>
              <a:t>Classification and rating rules (the commercial</a:t>
            </a:r>
            <a:br>
              <a:rPr lang="en-US" sz="1600" b="1" dirty="0">
                <a:solidFill>
                  <a:schemeClr val="tx1">
                    <a:lumMod val="75000"/>
                    <a:lumOff val="25000"/>
                  </a:schemeClr>
                </a:solidFill>
                <a:latin typeface="Calibri" pitchFamily="34" charset="0"/>
              </a:rPr>
            </a:br>
            <a:r>
              <a:rPr lang="en-US" sz="1600" b="1" dirty="0">
                <a:solidFill>
                  <a:schemeClr val="tx1">
                    <a:lumMod val="75000"/>
                    <a:lumOff val="25000"/>
                  </a:schemeClr>
                </a:solidFill>
                <a:latin typeface="Calibri" pitchFamily="34" charset="0"/>
              </a:rPr>
              <a:t>and personal lines manuals</a:t>
            </a:r>
            <a:r>
              <a:rPr lang="en-US" sz="1600" b="1" dirty="0">
                <a:latin typeface="Calibri" pitchFamily="34" charset="0"/>
              </a:rPr>
              <a:t>)</a:t>
            </a:r>
          </a:p>
        </p:txBody>
      </p:sp>
      <p:sp>
        <p:nvSpPr>
          <p:cNvPr id="26631" name="Text Box 12"/>
          <p:cNvSpPr txBox="1">
            <a:spLocks noChangeArrowheads="1"/>
          </p:cNvSpPr>
          <p:nvPr/>
        </p:nvSpPr>
        <p:spPr bwMode="auto">
          <a:xfrm>
            <a:off x="6400383" y="4387850"/>
            <a:ext cx="2568575" cy="825500"/>
          </a:xfrm>
          <a:prstGeom prst="rect">
            <a:avLst/>
          </a:prstGeom>
          <a:noFill/>
          <a:ln w="25400">
            <a:noFill/>
            <a:miter lim="800000"/>
            <a:headEnd type="none" w="sm" len="sm"/>
            <a:tailEnd type="none" w="sm" len="sm"/>
          </a:ln>
        </p:spPr>
        <p:txBody>
          <a:bodyPr>
            <a:spAutoFit/>
          </a:bodyPr>
          <a:lstStyle/>
          <a:p>
            <a:r>
              <a:rPr lang="en-US" sz="1600" b="1" dirty="0">
                <a:solidFill>
                  <a:schemeClr val="tx1">
                    <a:lumMod val="75000"/>
                    <a:lumOff val="25000"/>
                  </a:schemeClr>
                </a:solidFill>
                <a:latin typeface="Calibri" pitchFamily="34" charset="0"/>
              </a:rPr>
              <a:t>Policy forms (language)</a:t>
            </a:r>
          </a:p>
          <a:p>
            <a:r>
              <a:rPr lang="en-US" sz="1600" b="1" dirty="0">
                <a:solidFill>
                  <a:schemeClr val="tx1">
                    <a:lumMod val="75000"/>
                    <a:lumOff val="25000"/>
                  </a:schemeClr>
                </a:solidFill>
                <a:latin typeface="Calibri" pitchFamily="34" charset="0"/>
              </a:rPr>
              <a:t>for all lines of business under ISO jurisdiction</a:t>
            </a:r>
          </a:p>
        </p:txBody>
      </p:sp>
      <p:grpSp>
        <p:nvGrpSpPr>
          <p:cNvPr id="3" name="Group 13"/>
          <p:cNvGrpSpPr>
            <a:grpSpLocks/>
          </p:cNvGrpSpPr>
          <p:nvPr/>
        </p:nvGrpSpPr>
        <p:grpSpPr bwMode="auto">
          <a:xfrm>
            <a:off x="902871" y="2990850"/>
            <a:ext cx="1536700" cy="420688"/>
            <a:chOff x="431" y="1884"/>
            <a:chExt cx="968" cy="265"/>
          </a:xfrm>
        </p:grpSpPr>
        <p:sp>
          <p:nvSpPr>
            <p:cNvPr id="26643" name="AutoShape 14"/>
            <p:cNvSpPr>
              <a:spLocks noChangeArrowheads="1"/>
            </p:cNvSpPr>
            <p:nvPr/>
          </p:nvSpPr>
          <p:spPr bwMode="auto">
            <a:xfrm>
              <a:off x="431" y="1884"/>
              <a:ext cx="968" cy="265"/>
            </a:xfrm>
            <a:prstGeom prst="roundRect">
              <a:avLst>
                <a:gd name="adj" fmla="val 16667"/>
              </a:avLst>
            </a:prstGeom>
            <a:solidFill>
              <a:srgbClr val="FFB343"/>
            </a:solidFill>
            <a:ln w="25400">
              <a:solidFill>
                <a:srgbClr val="993300"/>
              </a:solidFill>
              <a:round/>
              <a:headEnd/>
              <a:tailEnd/>
            </a:ln>
          </p:spPr>
          <p:txBody>
            <a:bodyPr wrap="none" anchor="ctr"/>
            <a:lstStyle/>
            <a:p>
              <a:pPr algn="ctr"/>
              <a:endParaRPr lang="en-US" b="1">
                <a:latin typeface="Calibri" pitchFamily="34" charset="0"/>
              </a:endParaRPr>
            </a:p>
          </p:txBody>
        </p:sp>
        <p:sp>
          <p:nvSpPr>
            <p:cNvPr id="26644" name="Text Box 15"/>
            <p:cNvSpPr txBox="1">
              <a:spLocks noChangeArrowheads="1"/>
            </p:cNvSpPr>
            <p:nvPr/>
          </p:nvSpPr>
          <p:spPr bwMode="auto">
            <a:xfrm>
              <a:off x="585" y="1894"/>
              <a:ext cx="723" cy="233"/>
            </a:xfrm>
            <a:prstGeom prst="rect">
              <a:avLst/>
            </a:prstGeom>
            <a:solidFill>
              <a:srgbClr val="FFB343"/>
            </a:solidFill>
            <a:ln w="12700">
              <a:noFill/>
              <a:miter lim="800000"/>
              <a:headEnd/>
              <a:tailEnd/>
            </a:ln>
          </p:spPr>
          <p:txBody>
            <a:bodyPr wrap="none">
              <a:spAutoFit/>
            </a:bodyPr>
            <a:lstStyle/>
            <a:p>
              <a:pPr algn="ctr"/>
              <a:r>
                <a:rPr lang="en-US" b="1">
                  <a:latin typeface="Calibri" pitchFamily="34" charset="0"/>
                </a:rPr>
                <a:t>Loss Costs</a:t>
              </a:r>
            </a:p>
          </p:txBody>
        </p:sp>
      </p:grpSp>
      <p:grpSp>
        <p:nvGrpSpPr>
          <p:cNvPr id="4" name="Group 16"/>
          <p:cNvGrpSpPr>
            <a:grpSpLocks/>
          </p:cNvGrpSpPr>
          <p:nvPr/>
        </p:nvGrpSpPr>
        <p:grpSpPr bwMode="auto">
          <a:xfrm>
            <a:off x="3879433" y="2990850"/>
            <a:ext cx="1536700" cy="420688"/>
            <a:chOff x="2306" y="1884"/>
            <a:chExt cx="968" cy="265"/>
          </a:xfrm>
        </p:grpSpPr>
        <p:sp>
          <p:nvSpPr>
            <p:cNvPr id="26641" name="AutoShape 17"/>
            <p:cNvSpPr>
              <a:spLocks noChangeArrowheads="1"/>
            </p:cNvSpPr>
            <p:nvPr/>
          </p:nvSpPr>
          <p:spPr bwMode="auto">
            <a:xfrm>
              <a:off x="2306" y="1884"/>
              <a:ext cx="968" cy="265"/>
            </a:xfrm>
            <a:prstGeom prst="roundRect">
              <a:avLst>
                <a:gd name="adj" fmla="val 16667"/>
              </a:avLst>
            </a:prstGeom>
            <a:solidFill>
              <a:srgbClr val="FFB343"/>
            </a:solidFill>
            <a:ln w="25400">
              <a:solidFill>
                <a:srgbClr val="993300"/>
              </a:solidFill>
              <a:round/>
              <a:headEnd/>
              <a:tailEnd/>
            </a:ln>
          </p:spPr>
          <p:txBody>
            <a:bodyPr wrap="none" anchor="ctr"/>
            <a:lstStyle/>
            <a:p>
              <a:pPr algn="ctr"/>
              <a:endParaRPr lang="en-US" b="1">
                <a:latin typeface="Calibri" pitchFamily="34" charset="0"/>
              </a:endParaRPr>
            </a:p>
          </p:txBody>
        </p:sp>
        <p:sp>
          <p:nvSpPr>
            <p:cNvPr id="26642" name="Text Box 18"/>
            <p:cNvSpPr txBox="1">
              <a:spLocks noChangeArrowheads="1"/>
            </p:cNvSpPr>
            <p:nvPr/>
          </p:nvSpPr>
          <p:spPr bwMode="auto">
            <a:xfrm>
              <a:off x="2322" y="1894"/>
              <a:ext cx="917" cy="231"/>
            </a:xfrm>
            <a:prstGeom prst="rect">
              <a:avLst/>
            </a:prstGeom>
            <a:solidFill>
              <a:srgbClr val="FFB343"/>
            </a:solidFill>
            <a:ln w="12700">
              <a:noFill/>
              <a:miter lim="800000"/>
              <a:headEnd/>
              <a:tailEnd/>
            </a:ln>
          </p:spPr>
          <p:txBody>
            <a:bodyPr>
              <a:spAutoFit/>
            </a:bodyPr>
            <a:lstStyle/>
            <a:p>
              <a:pPr algn="ctr"/>
              <a:r>
                <a:rPr lang="en-US" b="1" dirty="0">
                  <a:latin typeface="Calibri" pitchFamily="34" charset="0"/>
                </a:rPr>
                <a:t>Rules</a:t>
              </a:r>
            </a:p>
          </p:txBody>
        </p:sp>
      </p:grpSp>
      <p:sp>
        <p:nvSpPr>
          <p:cNvPr id="26634" name="AutoShape 19"/>
          <p:cNvSpPr>
            <a:spLocks noChangeArrowheads="1"/>
          </p:cNvSpPr>
          <p:nvPr/>
        </p:nvSpPr>
        <p:spPr bwMode="auto">
          <a:xfrm>
            <a:off x="3785771" y="1816100"/>
            <a:ext cx="1743075" cy="612775"/>
          </a:xfrm>
          <a:prstGeom prst="roundRect">
            <a:avLst>
              <a:gd name="adj" fmla="val 16667"/>
            </a:avLst>
          </a:prstGeom>
          <a:solidFill>
            <a:srgbClr val="FFB343"/>
          </a:solidFill>
          <a:ln w="25400">
            <a:solidFill>
              <a:srgbClr val="993300"/>
            </a:solidFill>
            <a:round/>
            <a:headEnd/>
            <a:tailEnd/>
          </a:ln>
        </p:spPr>
        <p:txBody>
          <a:bodyPr wrap="none" anchor="ctr"/>
          <a:lstStyle/>
          <a:p>
            <a:pPr algn="ctr"/>
            <a:r>
              <a:rPr lang="en-US" b="1">
                <a:latin typeface="Calibri" pitchFamily="34" charset="0"/>
              </a:rPr>
              <a:t>Advisory</a:t>
            </a:r>
            <a:br>
              <a:rPr lang="en-US" b="1">
                <a:latin typeface="Calibri" pitchFamily="34" charset="0"/>
              </a:rPr>
            </a:br>
            <a:r>
              <a:rPr lang="en-US" b="1">
                <a:latin typeface="Calibri" pitchFamily="34" charset="0"/>
              </a:rPr>
              <a:t>Information</a:t>
            </a:r>
          </a:p>
        </p:txBody>
      </p:sp>
      <p:sp>
        <p:nvSpPr>
          <p:cNvPr id="26635" name="AutoShape 20"/>
          <p:cNvSpPr>
            <a:spLocks noChangeArrowheads="1"/>
          </p:cNvSpPr>
          <p:nvPr/>
        </p:nvSpPr>
        <p:spPr bwMode="auto">
          <a:xfrm>
            <a:off x="7467183" y="3468688"/>
            <a:ext cx="306388" cy="885825"/>
          </a:xfrm>
          <a:prstGeom prst="downArrow">
            <a:avLst>
              <a:gd name="adj1" fmla="val 50000"/>
              <a:gd name="adj2" fmla="val 72280"/>
            </a:avLst>
          </a:prstGeom>
          <a:solidFill>
            <a:srgbClr val="993300"/>
          </a:solidFill>
          <a:ln w="25400">
            <a:solidFill>
              <a:srgbClr val="0A0046"/>
            </a:solidFill>
            <a:miter lim="800000"/>
            <a:headEnd type="none" w="sm" len="sm"/>
            <a:tailEnd type="none" w="sm" len="sm"/>
          </a:ln>
        </p:spPr>
        <p:txBody>
          <a:bodyPr vert="eaVert" wrap="none" anchor="ctr"/>
          <a:lstStyle/>
          <a:p>
            <a:endParaRPr lang="en-US">
              <a:latin typeface="Calibri" pitchFamily="34" charset="0"/>
            </a:endParaRPr>
          </a:p>
        </p:txBody>
      </p:sp>
      <p:sp>
        <p:nvSpPr>
          <p:cNvPr id="26636" name="Line 21"/>
          <p:cNvSpPr>
            <a:spLocks noChangeShapeType="1"/>
          </p:cNvSpPr>
          <p:nvPr/>
        </p:nvSpPr>
        <p:spPr bwMode="auto">
          <a:xfrm>
            <a:off x="4657308" y="2427288"/>
            <a:ext cx="0" cy="566737"/>
          </a:xfrm>
          <a:prstGeom prst="line">
            <a:avLst/>
          </a:prstGeom>
          <a:noFill/>
          <a:ln w="38100">
            <a:solidFill>
              <a:schemeClr val="tx1"/>
            </a:solidFill>
            <a:round/>
            <a:headEnd/>
            <a:tailEnd/>
          </a:ln>
        </p:spPr>
        <p:txBody>
          <a:bodyPr/>
          <a:lstStyle/>
          <a:p>
            <a:endParaRPr lang="en-US"/>
          </a:p>
        </p:txBody>
      </p:sp>
      <p:sp>
        <p:nvSpPr>
          <p:cNvPr id="1627158" name="Line 22"/>
          <p:cNvSpPr>
            <a:spLocks noChangeShapeType="1"/>
          </p:cNvSpPr>
          <p:nvPr/>
        </p:nvSpPr>
        <p:spPr bwMode="auto">
          <a:xfrm>
            <a:off x="1682333" y="2709863"/>
            <a:ext cx="5945188" cy="0"/>
          </a:xfrm>
          <a:prstGeom prst="line">
            <a:avLst/>
          </a:prstGeom>
          <a:noFill/>
          <a:ln w="38100">
            <a:solidFill>
              <a:schemeClr val="tx1"/>
            </a:solidFill>
            <a:round/>
            <a:headEnd/>
            <a:tailEnd/>
          </a:ln>
          <a:effectLst/>
        </p:spPr>
        <p:txBody>
          <a:bodyPr/>
          <a:lstStyle/>
          <a:p>
            <a:pPr fontAlgn="auto">
              <a:spcBef>
                <a:spcPts val="0"/>
              </a:spcBef>
              <a:spcAft>
                <a:spcPts val="0"/>
              </a:spcAft>
              <a:defRPr/>
            </a:pPr>
            <a:endParaRPr lang="en-US">
              <a:ln>
                <a:solidFill>
                  <a:schemeClr val="tx1"/>
                </a:solidFill>
              </a:ln>
              <a:latin typeface="+mn-lt"/>
            </a:endParaRPr>
          </a:p>
        </p:txBody>
      </p:sp>
      <p:sp>
        <p:nvSpPr>
          <p:cNvPr id="26638" name="Line 23"/>
          <p:cNvSpPr>
            <a:spLocks noChangeShapeType="1"/>
          </p:cNvSpPr>
          <p:nvPr/>
        </p:nvSpPr>
        <p:spPr bwMode="auto">
          <a:xfrm>
            <a:off x="1682333" y="2697163"/>
            <a:ext cx="0" cy="301625"/>
          </a:xfrm>
          <a:prstGeom prst="line">
            <a:avLst/>
          </a:prstGeom>
          <a:noFill/>
          <a:ln w="38100">
            <a:solidFill>
              <a:schemeClr val="tx1"/>
            </a:solidFill>
            <a:round/>
            <a:headEnd/>
            <a:tailEnd/>
          </a:ln>
        </p:spPr>
        <p:txBody>
          <a:bodyPr/>
          <a:lstStyle/>
          <a:p>
            <a:endParaRPr lang="en-US"/>
          </a:p>
        </p:txBody>
      </p:sp>
      <p:sp>
        <p:nvSpPr>
          <p:cNvPr id="26639" name="Line 24"/>
          <p:cNvSpPr>
            <a:spLocks noChangeShapeType="1"/>
          </p:cNvSpPr>
          <p:nvPr/>
        </p:nvSpPr>
        <p:spPr bwMode="auto">
          <a:xfrm>
            <a:off x="7627521" y="2693988"/>
            <a:ext cx="0" cy="309562"/>
          </a:xfrm>
          <a:prstGeom prst="line">
            <a:avLst/>
          </a:prstGeom>
          <a:noFill/>
          <a:ln w="38100">
            <a:solidFill>
              <a:schemeClr val="tx1"/>
            </a:solidFill>
            <a:round/>
            <a:headEnd/>
            <a:tailEnd/>
          </a:ln>
        </p:spPr>
        <p:txBody>
          <a:bodyPr/>
          <a:lstStyle/>
          <a:p>
            <a:endParaRPr lang="en-US"/>
          </a:p>
        </p:txBody>
      </p:sp>
    </p:spTree>
    <p:extLst>
      <p:ext uri="{BB962C8B-B14F-4D97-AF65-F5344CB8AC3E}">
        <p14:creationId xmlns:p14="http://schemas.microsoft.com/office/powerpoint/2010/main" val="2100564768"/>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40"/>
          <p:cNvSpPr>
            <a:spLocks noGrp="1"/>
          </p:cNvSpPr>
          <p:nvPr>
            <p:ph type="title" idx="4294967295"/>
          </p:nvPr>
        </p:nvSpPr>
        <p:spPr>
          <a:xfrm>
            <a:off x="457200" y="685800"/>
            <a:ext cx="8229600" cy="762000"/>
          </a:xfrm>
        </p:spPr>
        <p:txBody>
          <a:bodyPr>
            <a:normAutofit/>
          </a:bodyPr>
          <a:lstStyle/>
          <a:p>
            <a:pPr algn="ctr" eaLnBrk="1" hangingPunct="1"/>
            <a:r>
              <a:rPr lang="en-US" altLang="en-US" sz="3200" dirty="0"/>
              <a:t>ISO – </a:t>
            </a:r>
            <a:r>
              <a:rPr lang="en-US" altLang="en-US" sz="2800" dirty="0"/>
              <a:t>Community</a:t>
            </a:r>
            <a:r>
              <a:rPr lang="en-US" altLang="en-US" sz="3200" dirty="0"/>
              <a:t> Mitigation Programs</a:t>
            </a:r>
          </a:p>
        </p:txBody>
      </p:sp>
      <p:sp>
        <p:nvSpPr>
          <p:cNvPr id="15363" name="Rectangle 1"/>
          <p:cNvSpPr>
            <a:spLocks noChangeArrowheads="1"/>
          </p:cNvSpPr>
          <p:nvPr/>
        </p:nvSpPr>
        <p:spPr bwMode="auto">
          <a:xfrm>
            <a:off x="1911928" y="2153392"/>
            <a:ext cx="708957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dirty="0">
                <a:solidFill>
                  <a:schemeClr val="tx1">
                    <a:lumMod val="75000"/>
                    <a:lumOff val="25000"/>
                  </a:schemeClr>
                </a:solidFill>
                <a:latin typeface="Arial" pitchFamily="34" charset="0"/>
              </a:rPr>
              <a:t>Fire Suppression Rating Schedule (FSRS)</a:t>
            </a:r>
          </a:p>
          <a:p>
            <a:pPr marL="342900" indent="-342900" eaLnBrk="1" hangingPunct="1">
              <a:spcBef>
                <a:spcPct val="0"/>
              </a:spcBef>
              <a:buClrTx/>
              <a:buSzTx/>
            </a:pPr>
            <a:r>
              <a:rPr lang="en-US" altLang="en-US" sz="2400" dirty="0">
                <a:solidFill>
                  <a:schemeClr val="tx1">
                    <a:lumMod val="75000"/>
                    <a:lumOff val="25000"/>
                  </a:schemeClr>
                </a:solidFill>
                <a:latin typeface="Arial" pitchFamily="34" charset="0"/>
              </a:rPr>
              <a:t>Public Protection Classification (PPC</a:t>
            </a:r>
            <a:r>
              <a:rPr lang="en-US" altLang="en-US" sz="2400" dirty="0">
                <a:solidFill>
                  <a:schemeClr val="tx1">
                    <a:lumMod val="75000"/>
                    <a:lumOff val="25000"/>
                  </a:schemeClr>
                </a:solidFill>
              </a:rPr>
              <a:t> ®</a:t>
            </a:r>
            <a:r>
              <a:rPr lang="en-US" altLang="en-US" sz="2400" dirty="0">
                <a:solidFill>
                  <a:schemeClr val="tx1">
                    <a:lumMod val="75000"/>
                    <a:lumOff val="25000"/>
                  </a:schemeClr>
                </a:solidFill>
                <a:latin typeface="Arial" pitchFamily="34" charset="0"/>
              </a:rPr>
              <a:t>) Program</a:t>
            </a:r>
          </a:p>
          <a:p>
            <a:pPr eaLnBrk="1" hangingPunct="1">
              <a:spcBef>
                <a:spcPct val="0"/>
              </a:spcBef>
              <a:buClrTx/>
              <a:buSzTx/>
              <a:buFontTx/>
              <a:buNone/>
            </a:pPr>
            <a:endParaRPr lang="en-US" altLang="en-US" sz="2400" dirty="0">
              <a:latin typeface="Arial" pitchFamily="34" charset="0"/>
            </a:endParaRPr>
          </a:p>
          <a:p>
            <a:pPr eaLnBrk="1" hangingPunct="1">
              <a:spcBef>
                <a:spcPct val="0"/>
              </a:spcBef>
              <a:buClrTx/>
              <a:buSzTx/>
              <a:buFontTx/>
              <a:buNone/>
            </a:pPr>
            <a:endParaRPr lang="en-US" altLang="en-US" sz="2400" dirty="0">
              <a:latin typeface="Arial" pitchFamily="34" charset="0"/>
            </a:endParaRPr>
          </a:p>
          <a:p>
            <a:pPr eaLnBrk="1" hangingPunct="1">
              <a:spcBef>
                <a:spcPct val="0"/>
              </a:spcBef>
              <a:buClrTx/>
              <a:buSzTx/>
              <a:buFontTx/>
              <a:buNone/>
            </a:pPr>
            <a:r>
              <a:rPr lang="en-US" altLang="en-US" sz="2400" dirty="0">
                <a:solidFill>
                  <a:schemeClr val="tx1">
                    <a:lumMod val="75000"/>
                    <a:lumOff val="25000"/>
                  </a:schemeClr>
                </a:solidFill>
                <a:latin typeface="Arial" pitchFamily="34" charset="0"/>
              </a:rPr>
              <a:t>Building Code Effectiveness Grading Schedule (BCEGS</a:t>
            </a:r>
            <a:r>
              <a:rPr lang="en-US" altLang="en-US" sz="2400" dirty="0">
                <a:solidFill>
                  <a:schemeClr val="tx1">
                    <a:lumMod val="75000"/>
                    <a:lumOff val="25000"/>
                  </a:schemeClr>
                </a:solidFill>
              </a:rPr>
              <a:t>®</a:t>
            </a:r>
            <a:r>
              <a:rPr lang="en-US" altLang="en-US" sz="2400" dirty="0">
                <a:solidFill>
                  <a:schemeClr val="tx1">
                    <a:lumMod val="75000"/>
                    <a:lumOff val="25000"/>
                  </a:schemeClr>
                </a:solidFill>
                <a:latin typeface="Arial" pitchFamily="34" charset="0"/>
              </a:rPr>
              <a:t>) </a:t>
            </a:r>
          </a:p>
          <a:p>
            <a:pPr eaLnBrk="1" hangingPunct="1">
              <a:spcBef>
                <a:spcPct val="0"/>
              </a:spcBef>
              <a:buClrTx/>
              <a:buSzTx/>
              <a:buFontTx/>
              <a:buNone/>
            </a:pPr>
            <a:endParaRPr lang="en-US" altLang="en-US" sz="2400" dirty="0">
              <a:latin typeface="Arial" pitchFamily="34" charset="0"/>
            </a:endParaRPr>
          </a:p>
          <a:p>
            <a:pPr eaLnBrk="1" hangingPunct="1">
              <a:spcBef>
                <a:spcPct val="0"/>
              </a:spcBef>
              <a:buClrTx/>
              <a:buSzTx/>
              <a:buFontTx/>
              <a:buNone/>
            </a:pPr>
            <a:endParaRPr lang="en-US" altLang="en-US" sz="2400" dirty="0">
              <a:solidFill>
                <a:schemeClr val="tx1">
                  <a:lumMod val="75000"/>
                  <a:lumOff val="25000"/>
                </a:schemeClr>
              </a:solidFill>
              <a:latin typeface="Arial" pitchFamily="34" charset="0"/>
            </a:endParaRPr>
          </a:p>
          <a:p>
            <a:pPr eaLnBrk="1" hangingPunct="1">
              <a:spcBef>
                <a:spcPct val="0"/>
              </a:spcBef>
              <a:buClrTx/>
              <a:buSzTx/>
              <a:buFontTx/>
              <a:buNone/>
            </a:pPr>
            <a:r>
              <a:rPr lang="en-US" altLang="en-US" sz="2400" dirty="0">
                <a:solidFill>
                  <a:schemeClr val="tx1">
                    <a:lumMod val="75000"/>
                    <a:lumOff val="25000"/>
                  </a:schemeClr>
                </a:solidFill>
                <a:latin typeface="Arial" pitchFamily="34" charset="0"/>
              </a:rPr>
              <a:t>*FEMA/NFIP Community Rating System (CRS)</a:t>
            </a:r>
          </a:p>
          <a:p>
            <a:pPr eaLnBrk="1" hangingPunct="1">
              <a:spcBef>
                <a:spcPct val="0"/>
              </a:spcBef>
              <a:buClrTx/>
              <a:buSzTx/>
              <a:buFontTx/>
              <a:buNone/>
            </a:pPr>
            <a:r>
              <a:rPr lang="en-US" altLang="en-US" sz="1200" dirty="0">
                <a:solidFill>
                  <a:schemeClr val="tx1">
                    <a:lumMod val="75000"/>
                    <a:lumOff val="25000"/>
                  </a:schemeClr>
                </a:solidFill>
                <a:latin typeface="Arial" pitchFamily="34" charset="0"/>
              </a:rPr>
              <a:t>					* Administrator of program</a:t>
            </a:r>
          </a:p>
          <a:p>
            <a:pPr eaLnBrk="1" hangingPunct="1">
              <a:spcBef>
                <a:spcPct val="0"/>
              </a:spcBef>
              <a:buClrTx/>
              <a:buSzTx/>
              <a:buFontTx/>
              <a:buNone/>
            </a:pPr>
            <a:endParaRPr lang="en-US" altLang="en-US" sz="1200" dirty="0">
              <a:latin typeface="Arial" pitchFamily="34" charset="0"/>
            </a:endParaRPr>
          </a:p>
          <a:p>
            <a:pPr eaLnBrk="1" hangingPunct="1">
              <a:spcBef>
                <a:spcPct val="0"/>
              </a:spcBef>
              <a:buClrTx/>
              <a:buSzTx/>
              <a:buFontTx/>
              <a:buNone/>
            </a:pPr>
            <a:endParaRPr lang="en-US" altLang="en-US" sz="1200" dirty="0">
              <a:latin typeface="Arial"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54" y="2058390"/>
            <a:ext cx="1095313" cy="109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89" y="3319958"/>
            <a:ext cx="1421845" cy="142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567" y="4736670"/>
            <a:ext cx="1739488" cy="122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00550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817F6E-8B5D-634B-BC14-B138B7D2F784}"/>
              </a:ext>
            </a:extLst>
          </p:cNvPr>
          <p:cNvSpPr/>
          <p:nvPr/>
        </p:nvSpPr>
        <p:spPr>
          <a:xfrm>
            <a:off x="0" y="4564505"/>
            <a:ext cx="9144000" cy="2293495"/>
          </a:xfrm>
          <a:prstGeom prst="rect">
            <a:avLst/>
          </a:prstGeom>
          <a:gradFill>
            <a:gsLst>
              <a:gs pos="0">
                <a:schemeClr val="bg1"/>
              </a:gs>
              <a:gs pos="60000">
                <a:schemeClr val="bg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591EBB-DF24-1047-8A74-258032B6999B}"/>
              </a:ext>
            </a:extLst>
          </p:cNvPr>
          <p:cNvSpPr>
            <a:spLocks noGrp="1"/>
          </p:cNvSpPr>
          <p:nvPr>
            <p:ph type="title"/>
          </p:nvPr>
        </p:nvSpPr>
        <p:spPr>
          <a:xfrm>
            <a:off x="402338" y="685800"/>
            <a:ext cx="8500364" cy="302580"/>
          </a:xfrm>
        </p:spPr>
        <p:txBody>
          <a:bodyPr/>
          <a:lstStyle/>
          <a:p>
            <a:r>
              <a:rPr lang="en-US" b="0" dirty="0">
                <a:latin typeface="Century Gothic" panose="020B0502020202020204" pitchFamily="34" charset="0"/>
              </a:rPr>
              <a:t>Building Code Effectiveness Grading Schedule (BCEGS</a:t>
            </a:r>
            <a:r>
              <a:rPr lang="en-US" b="0" baseline="30000" dirty="0">
                <a:latin typeface="Century Gothic" panose="020B0502020202020204" pitchFamily="34" charset="0"/>
              </a:rPr>
              <a:t>®</a:t>
            </a:r>
            <a:r>
              <a:rPr lang="en-US" b="0" dirty="0">
                <a:latin typeface="Century Gothic" panose="020B0502020202020204" pitchFamily="34" charset="0"/>
              </a:rPr>
              <a:t>)</a:t>
            </a:r>
          </a:p>
        </p:txBody>
      </p:sp>
      <p:sp>
        <p:nvSpPr>
          <p:cNvPr id="5" name="Content Placeholder 4">
            <a:extLst>
              <a:ext uri="{FF2B5EF4-FFF2-40B4-BE49-F238E27FC236}">
                <a16:creationId xmlns:a16="http://schemas.microsoft.com/office/drawing/2014/main" id="{FEC4087F-08C7-C146-837D-D37BD46BFD8A}"/>
              </a:ext>
            </a:extLst>
          </p:cNvPr>
          <p:cNvSpPr>
            <a:spLocks noGrp="1"/>
          </p:cNvSpPr>
          <p:nvPr>
            <p:ph idx="1"/>
          </p:nvPr>
        </p:nvSpPr>
        <p:spPr>
          <a:xfrm>
            <a:off x="2328534" y="1164396"/>
            <a:ext cx="3041253" cy="1958924"/>
          </a:xfrm>
        </p:spPr>
        <p:txBody>
          <a:bodyPr/>
          <a:lstStyle/>
          <a:p>
            <a:pPr>
              <a:spcAft>
                <a:spcPts val="600"/>
              </a:spcAft>
            </a:pPr>
            <a:r>
              <a:rPr lang="en-US" sz="1200" u="sng" dirty="0">
                <a:latin typeface="Century Gothic" panose="020B0502020202020204" pitchFamily="34" charset="0"/>
              </a:rPr>
              <a:t>Unique Industry Program</a:t>
            </a:r>
            <a:endParaRPr lang="en-US" sz="1200" dirty="0">
              <a:latin typeface="Century Gothic" panose="020B0502020202020204" pitchFamily="34" charset="0"/>
            </a:endParaRPr>
          </a:p>
          <a:p>
            <a:pPr>
              <a:spcAft>
                <a:spcPts val="600"/>
              </a:spcAft>
            </a:pPr>
            <a:r>
              <a:rPr lang="en-US" sz="1200" dirty="0">
                <a:latin typeface="Century Gothic" panose="020B0502020202020204" pitchFamily="34" charset="0"/>
              </a:rPr>
              <a:t>100 Point Grading System in DOI Filed Schedule</a:t>
            </a:r>
          </a:p>
          <a:p>
            <a:pPr>
              <a:spcBef>
                <a:spcPts val="0"/>
              </a:spcBef>
              <a:spcAft>
                <a:spcPts val="600"/>
              </a:spcAft>
            </a:pPr>
            <a:r>
              <a:rPr lang="en-US" sz="1200" dirty="0">
                <a:latin typeface="Century Gothic" panose="020B0502020202020204" pitchFamily="34" charset="0"/>
              </a:rPr>
              <a:t>Considers over 1200 elements </a:t>
            </a:r>
          </a:p>
          <a:p>
            <a:pPr>
              <a:spcBef>
                <a:spcPts val="0"/>
              </a:spcBef>
            </a:pPr>
            <a:r>
              <a:rPr lang="en-US" sz="1200" dirty="0">
                <a:latin typeface="Century Gothic" panose="020B0502020202020204" pitchFamily="34" charset="0"/>
              </a:rPr>
              <a:t>Three main categories: </a:t>
            </a:r>
          </a:p>
          <a:p>
            <a:pPr lvl="1"/>
            <a:r>
              <a:rPr lang="en-US" sz="1200" dirty="0">
                <a:latin typeface="Century Gothic" panose="020B0502020202020204" pitchFamily="34" charset="0"/>
              </a:rPr>
              <a:t>Administration of Codes (54%) </a:t>
            </a:r>
          </a:p>
          <a:p>
            <a:pPr lvl="1"/>
            <a:r>
              <a:rPr lang="en-US" sz="1200" dirty="0">
                <a:latin typeface="Century Gothic" panose="020B0502020202020204" pitchFamily="34" charset="0"/>
              </a:rPr>
              <a:t>Review of Building Plans (23%) </a:t>
            </a:r>
          </a:p>
          <a:p>
            <a:pPr lvl="1">
              <a:spcAft>
                <a:spcPts val="1200"/>
              </a:spcAft>
            </a:pPr>
            <a:r>
              <a:rPr lang="en-US" sz="1200" dirty="0">
                <a:latin typeface="Century Gothic" panose="020B0502020202020204" pitchFamily="34" charset="0"/>
              </a:rPr>
              <a:t>Field Inspections (23%) </a:t>
            </a:r>
          </a:p>
          <a:p>
            <a:pPr>
              <a:spcAft>
                <a:spcPts val="1200"/>
              </a:spcAft>
            </a:pPr>
            <a:endParaRPr lang="en-US" sz="1200" dirty="0">
              <a:latin typeface="Century Gothic" panose="020B0502020202020204" pitchFamily="34" charset="0"/>
            </a:endParaRPr>
          </a:p>
        </p:txBody>
      </p:sp>
      <p:sp>
        <p:nvSpPr>
          <p:cNvPr id="8" name="Content Placeholder 4">
            <a:extLst>
              <a:ext uri="{FF2B5EF4-FFF2-40B4-BE49-F238E27FC236}">
                <a16:creationId xmlns:a16="http://schemas.microsoft.com/office/drawing/2014/main" id="{A68B949B-6012-4D27-AA85-40BDFC9AE589}"/>
              </a:ext>
            </a:extLst>
          </p:cNvPr>
          <p:cNvSpPr txBox="1">
            <a:spLocks/>
          </p:cNvSpPr>
          <p:nvPr/>
        </p:nvSpPr>
        <p:spPr>
          <a:xfrm>
            <a:off x="5630468" y="1209700"/>
            <a:ext cx="3272234" cy="2082140"/>
          </a:xfrm>
          <a:prstGeom prst="rect">
            <a:avLst/>
          </a:prstGeom>
        </p:spPr>
        <p:txBody>
          <a:bodyPr vert="horz" wrap="square" lIns="0" tIns="0" rIns="0" bIns="0" rtlCol="0">
            <a:noAutofit/>
          </a:bodyPr>
          <a:lstStyle>
            <a:lvl1pPr marL="171450" indent="-17145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1pPr>
            <a:lvl2pPr marL="400050" indent="-228600" algn="l" defTabSz="914377" rtl="0" eaLnBrk="1" latinLnBrk="0" hangingPunct="1">
              <a:spcBef>
                <a:spcPts val="200"/>
              </a:spcBef>
              <a:buClr>
                <a:srgbClr val="006BA6"/>
              </a:buClr>
              <a:buFont typeface="Calibri" pitchFamily="34" charset="0"/>
              <a:buChar char="–"/>
              <a:tabLst/>
              <a:defRPr sz="1600" b="0" i="0" kern="1200">
                <a:solidFill>
                  <a:srgbClr val="53575A"/>
                </a:solidFill>
                <a:latin typeface="Arial" charset="0"/>
                <a:ea typeface="+mn-ea"/>
                <a:cs typeface="+mn-cs"/>
              </a:defRPr>
            </a:lvl2pPr>
            <a:lvl3pPr marL="571500" indent="-171450" algn="l" defTabSz="914377" rtl="0" eaLnBrk="1" latinLnBrk="0" hangingPunct="1">
              <a:spcBef>
                <a:spcPts val="200"/>
              </a:spcBef>
              <a:buClr>
                <a:srgbClr val="006BA6"/>
              </a:buClr>
              <a:buFont typeface="Arial"/>
              <a:buChar char="•"/>
              <a:tabLst>
                <a:tab pos="571500" algn="l"/>
              </a:tabLst>
              <a:defRPr sz="1600" b="0" i="0" kern="1200">
                <a:solidFill>
                  <a:srgbClr val="53575A"/>
                </a:solidFill>
                <a:latin typeface="Arial" charset="0"/>
                <a:ea typeface="+mn-ea"/>
                <a:cs typeface="+mn-cs"/>
              </a:defRPr>
            </a:lvl3pPr>
            <a:lvl4pPr marL="800100" indent="-228600" algn="l" defTabSz="914377" rtl="0" eaLnBrk="1" latinLnBrk="0" hangingPunct="1">
              <a:spcBef>
                <a:spcPts val="200"/>
              </a:spcBef>
              <a:buClr>
                <a:srgbClr val="006BA6"/>
              </a:buClr>
              <a:buFont typeface="Arial" pitchFamily="34" charset="0"/>
              <a:buChar char="–"/>
              <a:tabLst/>
              <a:defRPr sz="1600" b="0" i="0" kern="1200">
                <a:solidFill>
                  <a:srgbClr val="53575A"/>
                </a:solidFill>
                <a:latin typeface="Arial" charset="0"/>
                <a:ea typeface="+mn-ea"/>
                <a:cs typeface="+mn-cs"/>
              </a:defRPr>
            </a:lvl4pPr>
            <a:lvl5pPr marL="971550" indent="-171450" algn="l" defTabSz="914377" rtl="0" eaLnBrk="1" latinLnBrk="0" hangingPunct="1">
              <a:spcBef>
                <a:spcPts val="200"/>
              </a:spcBef>
              <a:buClr>
                <a:srgbClr val="006BA6"/>
              </a:buClr>
              <a:buFont typeface="Arial"/>
              <a:buChar char="•"/>
              <a:tabLst/>
              <a:defRPr sz="1600" b="0" i="0" kern="1200">
                <a:solidFill>
                  <a:srgbClr val="53575A"/>
                </a:solidFill>
                <a:latin typeface="Arial" charset="0"/>
                <a:ea typeface="+mn-ea"/>
                <a:cs typeface="+mn-cs"/>
              </a:defRPr>
            </a:lvl5pPr>
            <a:lvl6pPr marL="2514537" indent="-228594" algn="l" defTabSz="914377" rtl="0" eaLnBrk="1" latinLnBrk="0" hangingPunct="1">
              <a:spcBef>
                <a:spcPct val="20000"/>
              </a:spcBef>
              <a:buClr>
                <a:srgbClr val="007FB5"/>
              </a:buClr>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14377" rtl="0" eaLnBrk="1" fontAlgn="auto" latinLnBrk="0" hangingPunct="1">
              <a:lnSpc>
                <a:spcPct val="100000"/>
              </a:lnSpc>
              <a:spcBef>
                <a:spcPts val="0"/>
              </a:spcBef>
              <a:spcAft>
                <a:spcPts val="600"/>
              </a:spcAft>
              <a:buClr>
                <a:srgbClr val="006BA6"/>
              </a:buClr>
              <a:buSzTx/>
              <a:buFont typeface="Arial" pitchFamily="34" charset="0"/>
              <a:buChar char="•"/>
              <a:tabLst/>
              <a:defRPr/>
            </a:pPr>
            <a:r>
              <a:rPr kumimoji="0" lang="en-US" sz="1200" b="0" i="0" u="none" strike="noStrike" kern="1200" cap="none" spc="0" normalizeH="0" baseline="0" noProof="0" dirty="0">
                <a:ln>
                  <a:noFill/>
                </a:ln>
                <a:solidFill>
                  <a:srgbClr val="53575A"/>
                </a:solidFill>
                <a:effectLst/>
                <a:uLnTx/>
                <a:uFillTx/>
                <a:latin typeface="Century Gothic" panose="020B0502020202020204" pitchFamily="34" charset="0"/>
                <a:ea typeface="+mn-ea"/>
                <a:cs typeface="+mn-cs"/>
              </a:rPr>
              <a:t>Aggregated into classifications </a:t>
            </a:r>
            <a:br>
              <a:rPr kumimoji="0" lang="en-US" sz="1200" b="0" i="0" u="none" strike="noStrike" kern="1200" cap="none" spc="0" normalizeH="0" baseline="0" noProof="0" dirty="0">
                <a:ln>
                  <a:noFill/>
                </a:ln>
                <a:solidFill>
                  <a:srgbClr val="53575A"/>
                </a:solidFill>
                <a:effectLst/>
                <a:uLnTx/>
                <a:uFillTx/>
                <a:latin typeface="Century Gothic" panose="020B0502020202020204" pitchFamily="34" charset="0"/>
                <a:ea typeface="+mn-ea"/>
                <a:cs typeface="+mn-cs"/>
              </a:rPr>
            </a:br>
            <a:r>
              <a:rPr kumimoji="0" lang="en-US" sz="1200" b="0" i="0" u="none" strike="noStrike" kern="1200" cap="none" spc="0" normalizeH="0" baseline="0" noProof="0" dirty="0">
                <a:ln>
                  <a:noFill/>
                </a:ln>
                <a:solidFill>
                  <a:srgbClr val="53575A"/>
                </a:solidFill>
                <a:effectLst/>
                <a:uLnTx/>
                <a:uFillTx/>
                <a:latin typeface="Century Gothic" panose="020B0502020202020204" pitchFamily="34" charset="0"/>
                <a:ea typeface="+mn-ea"/>
                <a:cs typeface="+mn-cs"/>
              </a:rPr>
              <a:t>of 1–10 for both Personal and Commercial Lines</a:t>
            </a:r>
          </a:p>
          <a:p>
            <a:pPr marL="400050" marR="0" lvl="1" indent="-228600" algn="l" defTabSz="914377" rtl="0" eaLnBrk="1" fontAlgn="auto" latinLnBrk="0" hangingPunct="1">
              <a:lnSpc>
                <a:spcPct val="100000"/>
              </a:lnSpc>
              <a:spcBef>
                <a:spcPts val="0"/>
              </a:spcBef>
              <a:spcAft>
                <a:spcPts val="600"/>
              </a:spcAft>
              <a:buClr>
                <a:srgbClr val="006BA6"/>
              </a:buClr>
              <a:buSzTx/>
              <a:buFont typeface="Calibri" pitchFamily="34" charset="0"/>
              <a:buChar char="–"/>
              <a:tabLst/>
              <a:defRPr/>
            </a:pPr>
            <a:r>
              <a:rPr kumimoji="0" lang="en-US" sz="1200" b="0" i="0" u="none" strike="noStrike" kern="1200" cap="none" spc="0" normalizeH="0" baseline="0" noProof="0" dirty="0">
                <a:ln>
                  <a:noFill/>
                </a:ln>
                <a:solidFill>
                  <a:srgbClr val="53575A"/>
                </a:solidFill>
                <a:effectLst/>
                <a:uLnTx/>
                <a:uFillTx/>
                <a:latin typeface="Century Gothic" panose="020B0502020202020204" pitchFamily="34" charset="0"/>
                <a:ea typeface="+mn-ea"/>
                <a:cs typeface="+mn-cs"/>
              </a:rPr>
              <a:t>Class 99 </a:t>
            </a:r>
          </a:p>
          <a:p>
            <a:pPr marL="171450" marR="0" lvl="0" indent="-171450" algn="l" defTabSz="914377" rtl="0" eaLnBrk="1" fontAlgn="auto" latinLnBrk="0" hangingPunct="1">
              <a:lnSpc>
                <a:spcPct val="100000"/>
              </a:lnSpc>
              <a:spcBef>
                <a:spcPts val="0"/>
              </a:spcBef>
              <a:spcAft>
                <a:spcPts val="600"/>
              </a:spcAft>
              <a:buClr>
                <a:srgbClr val="006BA6"/>
              </a:buClr>
              <a:buSzTx/>
              <a:buFont typeface="Arial" pitchFamily="34" charset="0"/>
              <a:buChar char="•"/>
              <a:tabLst/>
              <a:defRPr/>
            </a:pPr>
            <a:r>
              <a:rPr kumimoji="0" lang="en-US" sz="1200" b="0" i="0" u="none" strike="noStrike" kern="1200" cap="none" spc="0" normalizeH="0" baseline="0" noProof="0" dirty="0">
                <a:ln>
                  <a:noFill/>
                </a:ln>
                <a:solidFill>
                  <a:srgbClr val="53575A"/>
                </a:solidFill>
                <a:effectLst/>
                <a:uLnTx/>
                <a:uFillTx/>
                <a:latin typeface="Century Gothic" panose="020B0502020202020204" pitchFamily="34" charset="0"/>
                <a:ea typeface="+mn-ea"/>
                <a:cs typeface="+mn-cs"/>
              </a:rPr>
              <a:t>4 to 5-year data refresh</a:t>
            </a:r>
          </a:p>
          <a:p>
            <a:pPr marL="171450" marR="0" lvl="0" indent="-171450" algn="l" defTabSz="914377" rtl="0" eaLnBrk="1" fontAlgn="auto" latinLnBrk="0" hangingPunct="1">
              <a:lnSpc>
                <a:spcPct val="100000"/>
              </a:lnSpc>
              <a:spcBef>
                <a:spcPts val="0"/>
              </a:spcBef>
              <a:spcAft>
                <a:spcPts val="600"/>
              </a:spcAft>
              <a:buClr>
                <a:srgbClr val="006BA6"/>
              </a:buClr>
              <a:buSzTx/>
              <a:buFont typeface="Arial" pitchFamily="34" charset="0"/>
              <a:buChar char="•"/>
              <a:tabLst/>
              <a:defRPr/>
            </a:pPr>
            <a:r>
              <a:rPr kumimoji="0" lang="en-US" sz="1200" b="0" i="0" u="none" strike="noStrike" kern="1200" cap="none" spc="0" normalizeH="0" baseline="0" noProof="0" dirty="0">
                <a:ln>
                  <a:noFill/>
                </a:ln>
                <a:solidFill>
                  <a:srgbClr val="53575A"/>
                </a:solidFill>
                <a:effectLst/>
                <a:uLnTx/>
                <a:uFillTx/>
                <a:latin typeface="Century Gothic" panose="020B0502020202020204" pitchFamily="34" charset="0"/>
                <a:ea typeface="+mn-ea"/>
                <a:cs typeface="+mn-cs"/>
              </a:rPr>
              <a:t>Historic data specific to each evaluation year utilized based on construction year of risks</a:t>
            </a:r>
          </a:p>
        </p:txBody>
      </p:sp>
      <p:pic>
        <p:nvPicPr>
          <p:cNvPr id="3" name="Picture 2">
            <a:extLst>
              <a:ext uri="{FF2B5EF4-FFF2-40B4-BE49-F238E27FC236}">
                <a16:creationId xmlns:a16="http://schemas.microsoft.com/office/drawing/2014/main" id="{E583F7A1-1C0A-FD47-91E0-D898104B9D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3670"/>
          <a:stretch/>
        </p:blipFill>
        <p:spPr>
          <a:xfrm>
            <a:off x="-7495" y="3635716"/>
            <a:ext cx="4551310" cy="2989938"/>
          </a:xfrm>
          <a:prstGeom prst="rect">
            <a:avLst/>
          </a:prstGeom>
        </p:spPr>
      </p:pic>
      <p:pic>
        <p:nvPicPr>
          <p:cNvPr id="10" name="Picture 9">
            <a:extLst>
              <a:ext uri="{FF2B5EF4-FFF2-40B4-BE49-F238E27FC236}">
                <a16:creationId xmlns:a16="http://schemas.microsoft.com/office/drawing/2014/main" id="{85D81E8F-C27D-5D4F-881D-59F1BD7B0E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5941"/>
          <a:stretch/>
        </p:blipFill>
        <p:spPr>
          <a:xfrm flipH="1">
            <a:off x="4314837" y="3546139"/>
            <a:ext cx="4702733" cy="3104601"/>
          </a:xfrm>
          <a:prstGeom prst="rect">
            <a:avLst/>
          </a:prstGeom>
        </p:spPr>
      </p:pic>
      <p:pic>
        <p:nvPicPr>
          <p:cNvPr id="12" name="Picture 11">
            <a:extLst>
              <a:ext uri="{FF2B5EF4-FFF2-40B4-BE49-F238E27FC236}">
                <a16:creationId xmlns:a16="http://schemas.microsoft.com/office/drawing/2014/main" id="{3B8B4494-6989-1C4C-BAFD-C9B1B6F96E24}"/>
              </a:ext>
            </a:extLst>
          </p:cNvPr>
          <p:cNvPicPr>
            <a:picLocks noChangeAspect="1"/>
          </p:cNvPicPr>
          <p:nvPr/>
        </p:nvPicPr>
        <p:blipFill>
          <a:blip r:embed="rId4"/>
          <a:stretch>
            <a:fillRect/>
          </a:stretch>
        </p:blipFill>
        <p:spPr>
          <a:xfrm>
            <a:off x="0" y="6628325"/>
            <a:ext cx="9144000" cy="325214"/>
          </a:xfrm>
          <a:prstGeom prst="rect">
            <a:avLst/>
          </a:prstGeom>
        </p:spPr>
      </p:pic>
      <p:sp>
        <p:nvSpPr>
          <p:cNvPr id="14" name="TextBox 13">
            <a:extLst>
              <a:ext uri="{FF2B5EF4-FFF2-40B4-BE49-F238E27FC236}">
                <a16:creationId xmlns:a16="http://schemas.microsoft.com/office/drawing/2014/main" id="{AF3E5E9A-A88F-E649-9A80-DC85A9E46479}"/>
              </a:ext>
            </a:extLst>
          </p:cNvPr>
          <p:cNvSpPr txBox="1"/>
          <p:nvPr/>
        </p:nvSpPr>
        <p:spPr>
          <a:xfrm>
            <a:off x="4118148" y="4921857"/>
            <a:ext cx="1154243" cy="674558"/>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200"/>
              </a:spcBef>
              <a:spcAft>
                <a:spcPts val="600"/>
              </a:spcAft>
              <a:buClr>
                <a:srgbClr val="159FE8"/>
              </a:buClr>
              <a:buSzTx/>
              <a:buFont typeface="Calibri" pitchFamily="34" charset="0"/>
              <a:buNone/>
              <a:tabLst/>
              <a:defRPr/>
            </a:pPr>
            <a:r>
              <a:rPr kumimoji="0" lang="en-US" sz="4000" b="1" i="0" u="none" strike="noStrike" kern="1200" cap="none" spc="0" normalizeH="0" baseline="0" noProof="0" dirty="0">
                <a:ln>
                  <a:noFill/>
                </a:ln>
                <a:solidFill>
                  <a:srgbClr val="006BA6"/>
                </a:solidFill>
                <a:effectLst/>
                <a:uLnTx/>
                <a:uFillTx/>
                <a:latin typeface="Arial" panose="020B0604020202020204" pitchFamily="34" charset="0"/>
                <a:ea typeface="+mn-ea"/>
                <a:cs typeface="Arial" panose="020B0604020202020204" pitchFamily="34" charset="0"/>
              </a:rPr>
              <a:t>VS.</a:t>
            </a:r>
          </a:p>
        </p:txBody>
      </p:sp>
      <p:pic>
        <p:nvPicPr>
          <p:cNvPr id="4" name="Picture 3">
            <a:extLst>
              <a:ext uri="{FF2B5EF4-FFF2-40B4-BE49-F238E27FC236}">
                <a16:creationId xmlns:a16="http://schemas.microsoft.com/office/drawing/2014/main" id="{05A6CB66-EF01-304A-899B-6AD0DF97671E}"/>
              </a:ext>
            </a:extLst>
          </p:cNvPr>
          <p:cNvPicPr>
            <a:picLocks noChangeAspect="1"/>
          </p:cNvPicPr>
          <p:nvPr/>
        </p:nvPicPr>
        <p:blipFill>
          <a:blip r:embed="rId5"/>
          <a:stretch>
            <a:fillRect/>
          </a:stretch>
        </p:blipFill>
        <p:spPr>
          <a:xfrm>
            <a:off x="402338" y="1308731"/>
            <a:ext cx="1055539" cy="770258"/>
          </a:xfrm>
          <a:prstGeom prst="rect">
            <a:avLst/>
          </a:prstGeom>
        </p:spPr>
      </p:pic>
      <p:pic>
        <p:nvPicPr>
          <p:cNvPr id="7" name="Picture 6">
            <a:extLst>
              <a:ext uri="{FF2B5EF4-FFF2-40B4-BE49-F238E27FC236}">
                <a16:creationId xmlns:a16="http://schemas.microsoft.com/office/drawing/2014/main" id="{5EBCB7FA-7C6F-F147-91D5-F9ABC64CC325}"/>
              </a:ext>
            </a:extLst>
          </p:cNvPr>
          <p:cNvPicPr>
            <a:picLocks noChangeAspect="1"/>
          </p:cNvPicPr>
          <p:nvPr/>
        </p:nvPicPr>
        <p:blipFill>
          <a:blip r:embed="rId6"/>
          <a:stretch>
            <a:fillRect/>
          </a:stretch>
        </p:blipFill>
        <p:spPr>
          <a:xfrm>
            <a:off x="1177228" y="2086727"/>
            <a:ext cx="639886" cy="462796"/>
          </a:xfrm>
          <a:prstGeom prst="rect">
            <a:avLst/>
          </a:prstGeom>
        </p:spPr>
      </p:pic>
      <p:pic>
        <p:nvPicPr>
          <p:cNvPr id="9" name="Picture 8">
            <a:extLst>
              <a:ext uri="{FF2B5EF4-FFF2-40B4-BE49-F238E27FC236}">
                <a16:creationId xmlns:a16="http://schemas.microsoft.com/office/drawing/2014/main" id="{93AE1F5C-D614-C242-8646-D319D0CB5159}"/>
              </a:ext>
            </a:extLst>
          </p:cNvPr>
          <p:cNvPicPr>
            <a:picLocks noChangeAspect="1"/>
          </p:cNvPicPr>
          <p:nvPr/>
        </p:nvPicPr>
        <p:blipFill>
          <a:blip r:embed="rId7"/>
          <a:stretch>
            <a:fillRect/>
          </a:stretch>
        </p:blipFill>
        <p:spPr>
          <a:xfrm>
            <a:off x="493029" y="2313101"/>
            <a:ext cx="683039" cy="808990"/>
          </a:xfrm>
          <a:prstGeom prst="rect">
            <a:avLst/>
          </a:prstGeom>
        </p:spPr>
      </p:pic>
      <p:sp>
        <p:nvSpPr>
          <p:cNvPr id="15" name="Right Brace 14">
            <a:extLst>
              <a:ext uri="{FF2B5EF4-FFF2-40B4-BE49-F238E27FC236}">
                <a16:creationId xmlns:a16="http://schemas.microsoft.com/office/drawing/2014/main" id="{96AEAF38-78DD-A14C-BA99-46022EC20B8C}"/>
              </a:ext>
            </a:extLst>
          </p:cNvPr>
          <p:cNvSpPr/>
          <p:nvPr/>
        </p:nvSpPr>
        <p:spPr>
          <a:xfrm>
            <a:off x="1778980" y="1329051"/>
            <a:ext cx="409053" cy="1845069"/>
          </a:xfrm>
          <a:prstGeom prst="rightBrace">
            <a:avLst>
              <a:gd name="adj1" fmla="val 45670"/>
              <a:gd name="adj2" fmla="val 50580"/>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75A"/>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855AE8B9-9BCB-3846-A7AA-4FA85A3AA376}"/>
              </a:ext>
            </a:extLst>
          </p:cNvPr>
          <p:cNvCxnSpPr/>
          <p:nvPr/>
        </p:nvCxnSpPr>
        <p:spPr>
          <a:xfrm>
            <a:off x="372356" y="3395440"/>
            <a:ext cx="8416044" cy="0"/>
          </a:xfrm>
          <a:prstGeom prst="line">
            <a:avLst/>
          </a:prstGeom>
          <a:ln>
            <a:solidFill>
              <a:schemeClr val="bg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B461CA-77F6-3A47-A9A2-ED88BE2DD8E6}"/>
              </a:ext>
            </a:extLst>
          </p:cNvPr>
          <p:cNvPicPr>
            <a:picLocks noChangeAspect="1"/>
          </p:cNvPicPr>
          <p:nvPr/>
        </p:nvPicPr>
        <p:blipFill>
          <a:blip r:embed="rId8">
            <a:alphaModFix amt="70000"/>
          </a:blip>
          <a:stretch>
            <a:fillRect/>
          </a:stretch>
        </p:blipFill>
        <p:spPr>
          <a:xfrm rot="16200000">
            <a:off x="2565204" y="6255177"/>
            <a:ext cx="580005" cy="157650"/>
          </a:xfrm>
          <a:prstGeom prst="rect">
            <a:avLst/>
          </a:prstGeom>
        </p:spPr>
      </p:pic>
      <p:pic>
        <p:nvPicPr>
          <p:cNvPr id="18" name="Picture 17">
            <a:extLst>
              <a:ext uri="{FF2B5EF4-FFF2-40B4-BE49-F238E27FC236}">
                <a16:creationId xmlns:a16="http://schemas.microsoft.com/office/drawing/2014/main" id="{1A70D510-7262-624A-A475-9F222F66A98A}"/>
              </a:ext>
            </a:extLst>
          </p:cNvPr>
          <p:cNvPicPr>
            <a:picLocks/>
          </p:cNvPicPr>
          <p:nvPr/>
        </p:nvPicPr>
        <p:blipFill>
          <a:blip r:embed="rId8">
            <a:alphaModFix amt="70000"/>
          </a:blip>
          <a:stretch>
            <a:fillRect/>
          </a:stretch>
        </p:blipFill>
        <p:spPr>
          <a:xfrm>
            <a:off x="1269146" y="6438680"/>
            <a:ext cx="321910" cy="185000"/>
          </a:xfrm>
          <a:prstGeom prst="rect">
            <a:avLst/>
          </a:prstGeom>
        </p:spPr>
      </p:pic>
      <p:pic>
        <p:nvPicPr>
          <p:cNvPr id="19" name="Picture 18">
            <a:extLst>
              <a:ext uri="{FF2B5EF4-FFF2-40B4-BE49-F238E27FC236}">
                <a16:creationId xmlns:a16="http://schemas.microsoft.com/office/drawing/2014/main" id="{349B16DF-8B3F-D344-A27E-E4F96EDA70EF}"/>
              </a:ext>
            </a:extLst>
          </p:cNvPr>
          <p:cNvPicPr>
            <a:picLocks/>
          </p:cNvPicPr>
          <p:nvPr/>
        </p:nvPicPr>
        <p:blipFill>
          <a:blip r:embed="rId8">
            <a:alphaModFix amt="70000"/>
          </a:blip>
          <a:stretch>
            <a:fillRect/>
          </a:stretch>
        </p:blipFill>
        <p:spPr>
          <a:xfrm rot="5400000">
            <a:off x="2043725" y="3938921"/>
            <a:ext cx="219892" cy="126371"/>
          </a:xfrm>
          <a:prstGeom prst="rect">
            <a:avLst/>
          </a:prstGeom>
        </p:spPr>
      </p:pic>
      <p:pic>
        <p:nvPicPr>
          <p:cNvPr id="20" name="Picture 19">
            <a:extLst>
              <a:ext uri="{FF2B5EF4-FFF2-40B4-BE49-F238E27FC236}">
                <a16:creationId xmlns:a16="http://schemas.microsoft.com/office/drawing/2014/main" id="{D1B193BC-969B-FE45-A5CF-953A6DDE6005}"/>
              </a:ext>
            </a:extLst>
          </p:cNvPr>
          <p:cNvPicPr>
            <a:picLocks/>
          </p:cNvPicPr>
          <p:nvPr/>
        </p:nvPicPr>
        <p:blipFill>
          <a:blip r:embed="rId8">
            <a:alphaModFix amt="70000"/>
          </a:blip>
          <a:stretch>
            <a:fillRect/>
          </a:stretch>
        </p:blipFill>
        <p:spPr>
          <a:xfrm rot="362109">
            <a:off x="1054614" y="4312918"/>
            <a:ext cx="219892" cy="126371"/>
          </a:xfrm>
          <a:prstGeom prst="rect">
            <a:avLst/>
          </a:prstGeom>
        </p:spPr>
      </p:pic>
      <p:pic>
        <p:nvPicPr>
          <p:cNvPr id="22" name="Picture 21">
            <a:extLst>
              <a:ext uri="{FF2B5EF4-FFF2-40B4-BE49-F238E27FC236}">
                <a16:creationId xmlns:a16="http://schemas.microsoft.com/office/drawing/2014/main" id="{1041BF03-F4DE-B24E-9D00-61ECB3EC0022}"/>
              </a:ext>
            </a:extLst>
          </p:cNvPr>
          <p:cNvPicPr>
            <a:picLocks/>
          </p:cNvPicPr>
          <p:nvPr/>
        </p:nvPicPr>
        <p:blipFill>
          <a:blip r:embed="rId8">
            <a:alphaModFix amt="50000"/>
          </a:blip>
          <a:stretch>
            <a:fillRect/>
          </a:stretch>
        </p:blipFill>
        <p:spPr>
          <a:xfrm>
            <a:off x="2855206" y="6402595"/>
            <a:ext cx="125885" cy="97883"/>
          </a:xfrm>
          <a:prstGeom prst="rect">
            <a:avLst/>
          </a:prstGeom>
        </p:spPr>
      </p:pic>
      <p:pic>
        <p:nvPicPr>
          <p:cNvPr id="21" name="Picture 20">
            <a:extLst>
              <a:ext uri="{FF2B5EF4-FFF2-40B4-BE49-F238E27FC236}">
                <a16:creationId xmlns:a16="http://schemas.microsoft.com/office/drawing/2014/main" id="{194B8D8B-B43C-3840-8823-849DFBD5CF65}"/>
              </a:ext>
            </a:extLst>
          </p:cNvPr>
          <p:cNvPicPr>
            <a:picLocks/>
          </p:cNvPicPr>
          <p:nvPr/>
        </p:nvPicPr>
        <p:blipFill>
          <a:blip r:embed="rId8">
            <a:alphaModFix amt="70000"/>
          </a:blip>
          <a:stretch>
            <a:fillRect/>
          </a:stretch>
        </p:blipFill>
        <p:spPr>
          <a:xfrm rot="15917648">
            <a:off x="330947" y="6481377"/>
            <a:ext cx="169510" cy="97417"/>
          </a:xfrm>
          <a:prstGeom prst="rect">
            <a:avLst/>
          </a:prstGeom>
        </p:spPr>
      </p:pic>
      <p:pic>
        <p:nvPicPr>
          <p:cNvPr id="23" name="Picture 22">
            <a:extLst>
              <a:ext uri="{FF2B5EF4-FFF2-40B4-BE49-F238E27FC236}">
                <a16:creationId xmlns:a16="http://schemas.microsoft.com/office/drawing/2014/main" id="{5BA5163B-7E77-1B45-B023-D8606B4ADB19}"/>
              </a:ext>
            </a:extLst>
          </p:cNvPr>
          <p:cNvPicPr>
            <a:picLocks noChangeAspect="1"/>
          </p:cNvPicPr>
          <p:nvPr/>
        </p:nvPicPr>
        <p:blipFill>
          <a:blip r:embed="rId9"/>
          <a:stretch>
            <a:fillRect/>
          </a:stretch>
        </p:blipFill>
        <p:spPr>
          <a:xfrm>
            <a:off x="5630468" y="4711892"/>
            <a:ext cx="327528" cy="328984"/>
          </a:xfrm>
          <a:prstGeom prst="rect">
            <a:avLst/>
          </a:prstGeom>
        </p:spPr>
      </p:pic>
      <p:pic>
        <p:nvPicPr>
          <p:cNvPr id="24" name="Picture 23">
            <a:extLst>
              <a:ext uri="{FF2B5EF4-FFF2-40B4-BE49-F238E27FC236}">
                <a16:creationId xmlns:a16="http://schemas.microsoft.com/office/drawing/2014/main" id="{56F28712-846B-C840-A988-A83DA53AEEE5}"/>
              </a:ext>
            </a:extLst>
          </p:cNvPr>
          <p:cNvPicPr>
            <a:picLocks noChangeAspect="1"/>
          </p:cNvPicPr>
          <p:nvPr/>
        </p:nvPicPr>
        <p:blipFill>
          <a:blip r:embed="rId9"/>
          <a:stretch>
            <a:fillRect/>
          </a:stretch>
        </p:blipFill>
        <p:spPr>
          <a:xfrm>
            <a:off x="7274419" y="4980393"/>
            <a:ext cx="218204" cy="219174"/>
          </a:xfrm>
          <a:prstGeom prst="rect">
            <a:avLst/>
          </a:prstGeom>
        </p:spPr>
      </p:pic>
      <p:pic>
        <p:nvPicPr>
          <p:cNvPr id="25" name="Picture 24">
            <a:extLst>
              <a:ext uri="{FF2B5EF4-FFF2-40B4-BE49-F238E27FC236}">
                <a16:creationId xmlns:a16="http://schemas.microsoft.com/office/drawing/2014/main" id="{2B071C39-68CA-E249-BA63-EA373313D4FA}"/>
              </a:ext>
            </a:extLst>
          </p:cNvPr>
          <p:cNvPicPr>
            <a:picLocks noChangeAspect="1"/>
          </p:cNvPicPr>
          <p:nvPr/>
        </p:nvPicPr>
        <p:blipFill>
          <a:blip r:embed="rId9"/>
          <a:stretch>
            <a:fillRect/>
          </a:stretch>
        </p:blipFill>
        <p:spPr>
          <a:xfrm>
            <a:off x="7492623" y="4082534"/>
            <a:ext cx="218204" cy="219174"/>
          </a:xfrm>
          <a:prstGeom prst="rect">
            <a:avLst/>
          </a:prstGeom>
        </p:spPr>
      </p:pic>
      <p:sp>
        <p:nvSpPr>
          <p:cNvPr id="16" name="Rectangle 15">
            <a:extLst>
              <a:ext uri="{FF2B5EF4-FFF2-40B4-BE49-F238E27FC236}">
                <a16:creationId xmlns:a16="http://schemas.microsoft.com/office/drawing/2014/main" id="{D80AEDEC-8606-4CA0-B2D2-E7186050F235}"/>
              </a:ext>
            </a:extLst>
          </p:cNvPr>
          <p:cNvSpPr/>
          <p:nvPr/>
        </p:nvSpPr>
        <p:spPr>
          <a:xfrm>
            <a:off x="2481515" y="3459700"/>
            <a:ext cx="4572000" cy="954107"/>
          </a:xfrm>
          <a:prstGeom prst="rect">
            <a:avLst/>
          </a:prstGeom>
        </p:spPr>
        <p:txBody>
          <a:bodyPr>
            <a:spAutoFit/>
          </a:bodyPr>
          <a:lstStyle/>
          <a:p>
            <a:pPr marL="0" marR="0" lvl="0" indent="0" algn="l" defTabSz="914400" rtl="0" eaLnBrk="1" fontAlgn="auto" latinLnBrk="0" hangingPunct="1">
              <a:lnSpc>
                <a:spcPct val="100000"/>
              </a:lnSpc>
              <a:spcBef>
                <a:spcPts val="150"/>
              </a:spcBef>
              <a:spcAft>
                <a:spcPts val="0"/>
              </a:spcAft>
              <a:buClrTx/>
              <a:buSzTx/>
              <a:buFontTx/>
              <a:buNone/>
              <a:tabLst/>
              <a:defRPr/>
            </a:pPr>
            <a:r>
              <a:rPr kumimoji="0" lang="en-US" altLang="en-US" sz="1400" b="0" i="1"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BCEGS is designed to measures resources and support made available to the enforcement of building codes and the utilization of those resources at the community level.</a:t>
            </a:r>
          </a:p>
        </p:txBody>
      </p:sp>
    </p:spTree>
    <p:extLst>
      <p:ext uri="{BB962C8B-B14F-4D97-AF65-F5344CB8AC3E}">
        <p14:creationId xmlns:p14="http://schemas.microsoft.com/office/powerpoint/2010/main" val="41377986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A5163B-7E77-1B45-B023-D8606B4ADB19}"/>
              </a:ext>
            </a:extLst>
          </p:cNvPr>
          <p:cNvPicPr>
            <a:picLocks noChangeAspect="1"/>
          </p:cNvPicPr>
          <p:nvPr/>
        </p:nvPicPr>
        <p:blipFill>
          <a:blip r:embed="rId2"/>
          <a:stretch>
            <a:fillRect/>
          </a:stretch>
        </p:blipFill>
        <p:spPr>
          <a:xfrm>
            <a:off x="5630468" y="4711892"/>
            <a:ext cx="327528" cy="328984"/>
          </a:xfrm>
          <a:prstGeom prst="rect">
            <a:avLst/>
          </a:prstGeom>
        </p:spPr>
      </p:pic>
      <p:pic>
        <p:nvPicPr>
          <p:cNvPr id="24" name="Picture 23">
            <a:extLst>
              <a:ext uri="{FF2B5EF4-FFF2-40B4-BE49-F238E27FC236}">
                <a16:creationId xmlns:a16="http://schemas.microsoft.com/office/drawing/2014/main" id="{56F28712-846B-C840-A988-A83DA53AEEE5}"/>
              </a:ext>
            </a:extLst>
          </p:cNvPr>
          <p:cNvPicPr>
            <a:picLocks noChangeAspect="1"/>
          </p:cNvPicPr>
          <p:nvPr/>
        </p:nvPicPr>
        <p:blipFill>
          <a:blip r:embed="rId2"/>
          <a:stretch>
            <a:fillRect/>
          </a:stretch>
        </p:blipFill>
        <p:spPr>
          <a:xfrm>
            <a:off x="7274419" y="4980393"/>
            <a:ext cx="218204" cy="219174"/>
          </a:xfrm>
          <a:prstGeom prst="rect">
            <a:avLst/>
          </a:prstGeom>
        </p:spPr>
      </p:pic>
      <p:pic>
        <p:nvPicPr>
          <p:cNvPr id="25" name="Picture 24">
            <a:extLst>
              <a:ext uri="{FF2B5EF4-FFF2-40B4-BE49-F238E27FC236}">
                <a16:creationId xmlns:a16="http://schemas.microsoft.com/office/drawing/2014/main" id="{2B071C39-68CA-E249-BA63-EA373313D4FA}"/>
              </a:ext>
            </a:extLst>
          </p:cNvPr>
          <p:cNvPicPr>
            <a:picLocks noChangeAspect="1"/>
          </p:cNvPicPr>
          <p:nvPr/>
        </p:nvPicPr>
        <p:blipFill>
          <a:blip r:embed="rId2"/>
          <a:stretch>
            <a:fillRect/>
          </a:stretch>
        </p:blipFill>
        <p:spPr>
          <a:xfrm>
            <a:off x="7492623" y="4082534"/>
            <a:ext cx="218204" cy="219174"/>
          </a:xfrm>
          <a:prstGeom prst="rect">
            <a:avLst/>
          </a:prstGeom>
        </p:spPr>
      </p:pic>
      <p:sp>
        <p:nvSpPr>
          <p:cNvPr id="26" name="Title 25">
            <a:extLst>
              <a:ext uri="{FF2B5EF4-FFF2-40B4-BE49-F238E27FC236}">
                <a16:creationId xmlns:a16="http://schemas.microsoft.com/office/drawing/2014/main" id="{AE98EB57-4635-4F9F-B057-AAB209D8F90D}"/>
              </a:ext>
            </a:extLst>
          </p:cNvPr>
          <p:cNvSpPr>
            <a:spLocks noGrp="1"/>
          </p:cNvSpPr>
          <p:nvPr>
            <p:ph type="title"/>
          </p:nvPr>
        </p:nvSpPr>
        <p:spPr>
          <a:xfrm>
            <a:off x="419741" y="570630"/>
            <a:ext cx="8277247" cy="302580"/>
          </a:xfrm>
        </p:spPr>
        <p:txBody>
          <a:bodyPr>
            <a:noAutofit/>
          </a:bodyPr>
          <a:lstStyle/>
          <a:p>
            <a:pPr algn="ctr"/>
            <a:r>
              <a:rPr lang="en-US" sz="2800" dirty="0">
                <a:latin typeface="Century Gothic" panose="020B0502020202020204" pitchFamily="34" charset="0"/>
              </a:rPr>
              <a:t>Evaluation of Community-Level Enforcement</a:t>
            </a:r>
          </a:p>
        </p:txBody>
      </p:sp>
      <p:pic>
        <p:nvPicPr>
          <p:cNvPr id="13" name="Picture 2">
            <a:extLst>
              <a:ext uri="{FF2B5EF4-FFF2-40B4-BE49-F238E27FC236}">
                <a16:creationId xmlns:a16="http://schemas.microsoft.com/office/drawing/2014/main" id="{F2836882-E78A-4E4E-AC62-11C8F87A5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7248" y="5457842"/>
            <a:ext cx="810464" cy="111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a:extLst>
              <a:ext uri="{FF2B5EF4-FFF2-40B4-BE49-F238E27FC236}">
                <a16:creationId xmlns:a16="http://schemas.microsoft.com/office/drawing/2014/main" id="{54254323-1178-4B31-95D1-08B8A7AA8C33}"/>
              </a:ext>
            </a:extLst>
          </p:cNvPr>
          <p:cNvGraphicFramePr>
            <a:graphicFrameLocks noGrp="1"/>
          </p:cNvGraphicFramePr>
          <p:nvPr/>
        </p:nvGraphicFramePr>
        <p:xfrm>
          <a:off x="419741" y="1117557"/>
          <a:ext cx="4552516" cy="5365539"/>
        </p:xfrm>
        <a:graphic>
          <a:graphicData uri="http://schemas.openxmlformats.org/drawingml/2006/table">
            <a:tbl>
              <a:tblPr firstRow="1" firstCol="1" bandRow="1">
                <a:tableStyleId>{5C22544A-7EE6-4342-B048-85BDC9FD1C3A}</a:tableStyleId>
              </a:tblPr>
              <a:tblGrid>
                <a:gridCol w="1352116">
                  <a:extLst>
                    <a:ext uri="{9D8B030D-6E8A-4147-A177-3AD203B41FA5}">
                      <a16:colId xmlns:a16="http://schemas.microsoft.com/office/drawing/2014/main" val="866407018"/>
                    </a:ext>
                  </a:extLst>
                </a:gridCol>
                <a:gridCol w="3200400">
                  <a:extLst>
                    <a:ext uri="{9D8B030D-6E8A-4147-A177-3AD203B41FA5}">
                      <a16:colId xmlns:a16="http://schemas.microsoft.com/office/drawing/2014/main" val="4125328752"/>
                    </a:ext>
                  </a:extLst>
                </a:gridCol>
              </a:tblGrid>
              <a:tr h="340657">
                <a:tc gridSpan="2">
                  <a:txBody>
                    <a:bodyPr/>
                    <a:lstStyle/>
                    <a:p>
                      <a:pPr marL="0" marR="0" algn="ctr">
                        <a:lnSpc>
                          <a:spcPct val="115000"/>
                        </a:lnSpc>
                        <a:spcBef>
                          <a:spcPts val="0"/>
                        </a:spcBef>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BCEGS Areas of Focus</a:t>
                      </a:r>
                    </a:p>
                  </a:txBody>
                  <a:tcPr marL="56856" marR="568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15000"/>
                        </a:lnSpc>
                        <a:spcBef>
                          <a:spcPts val="0"/>
                        </a:spcBef>
                        <a:spcAft>
                          <a:spcPts val="0"/>
                        </a:spcAft>
                      </a:pPr>
                      <a:endParaRPr lang="en-US" sz="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0729035"/>
                  </a:ext>
                </a:extLst>
              </a:tr>
              <a:tr h="2647823">
                <a:tc>
                  <a:txBody>
                    <a:bodyPr/>
                    <a:lstStyle/>
                    <a:p>
                      <a:pPr marL="0" marR="0" algn="ctr">
                        <a:lnSpc>
                          <a:spcPct val="115000"/>
                        </a:lnSpc>
                        <a:spcBef>
                          <a:spcPts val="0"/>
                        </a:spcBef>
                        <a:spcAft>
                          <a:spcPts val="0"/>
                        </a:spcAft>
                      </a:pPr>
                      <a:r>
                        <a:rPr lang="en-US" sz="1000" dirty="0">
                          <a:solidFill>
                            <a:schemeClr val="tx1"/>
                          </a:solidFill>
                          <a:effectLst/>
                        </a:rPr>
                        <a:t>Code Administration</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0" dirty="0">
                          <a:solidFill>
                            <a:schemeClr val="tx1"/>
                          </a:solidFill>
                          <a:effectLst/>
                        </a:rPr>
                        <a:t>Adopted Building Code</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Adopted Sub-Codes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State and Local Code Amendments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Method of Code Adoption</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Natural Hazards Impacting the Jurisdiction</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Staff Training and Education</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Certification of Staff</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Qualification of the Building Official</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Utilization of Design Professionals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Zoning and Land-Use Provisions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Contractor Licensing Programs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Public Awareness Programs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Appeals Process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Administrative Policies and Procedures</a:t>
                      </a:r>
                      <a:endParaRPr lang="en-US" sz="900" b="0" dirty="0">
                        <a:solidFill>
                          <a:schemeClr val="tx1"/>
                        </a:solidFill>
                        <a:effectLst/>
                      </a:endParaRPr>
                    </a:p>
                    <a:p>
                      <a:pPr marL="0" marR="0">
                        <a:lnSpc>
                          <a:spcPct val="115000"/>
                        </a:lnSpc>
                        <a:spcBef>
                          <a:spcPts val="0"/>
                        </a:spcBef>
                        <a:spcAft>
                          <a:spcPts val="0"/>
                        </a:spcAft>
                      </a:pPr>
                      <a:r>
                        <a:rPr lang="en-US" sz="1000" b="0" dirty="0">
                          <a:solidFill>
                            <a:schemeClr val="tx1"/>
                          </a:solidFill>
                          <a:effectLst/>
                        </a:rPr>
                        <a:t>Quality Assurance Programs</a:t>
                      </a:r>
                      <a:endParaRPr lang="en-US" sz="900" b="0" dirty="0">
                        <a:solidFill>
                          <a:schemeClr val="tx1"/>
                        </a:solidFill>
                        <a:effectLst/>
                      </a:endParaRPr>
                    </a:p>
                    <a:p>
                      <a:pPr marL="0" marR="0">
                        <a:lnSpc>
                          <a:spcPct val="115000"/>
                        </a:lnSpc>
                        <a:spcBef>
                          <a:spcPts val="0"/>
                        </a:spcBef>
                        <a:spcAft>
                          <a:spcPts val="0"/>
                        </a:spcAft>
                      </a:pPr>
                      <a:r>
                        <a:rPr lang="en-US" sz="1000" b="0" dirty="0">
                          <a:effectLst/>
                        </a:rPr>
                        <a:t> </a:t>
                      </a:r>
                      <a:endParaRPr lang="en-US" sz="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673144"/>
                  </a:ext>
                </a:extLst>
              </a:tr>
              <a:tr h="841248">
                <a:tc>
                  <a:txBody>
                    <a:bodyPr/>
                    <a:lstStyle/>
                    <a:p>
                      <a:pPr marL="0" marR="0" algn="ctr">
                        <a:lnSpc>
                          <a:spcPct val="115000"/>
                        </a:lnSpc>
                        <a:spcBef>
                          <a:spcPts val="0"/>
                        </a:spcBef>
                        <a:spcAft>
                          <a:spcPts val="0"/>
                        </a:spcAft>
                      </a:pPr>
                      <a:r>
                        <a:rPr lang="en-US" sz="1000" dirty="0">
                          <a:solidFill>
                            <a:schemeClr val="tx1"/>
                          </a:solidFill>
                          <a:effectLst/>
                        </a:rPr>
                        <a:t>Plan Review</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pPr>
                      <a:r>
                        <a:rPr lang="en-US" sz="1000" b="0" dirty="0">
                          <a:effectLst/>
                        </a:rPr>
                        <a:t>Plan Review Staffing</a:t>
                      </a:r>
                      <a:endParaRPr lang="en-US" sz="900" b="0" dirty="0">
                        <a:effectLst/>
                      </a:endParaRPr>
                    </a:p>
                    <a:p>
                      <a:pPr marL="0" marR="0">
                        <a:lnSpc>
                          <a:spcPct val="115000"/>
                        </a:lnSpc>
                        <a:spcBef>
                          <a:spcPts val="0"/>
                        </a:spcBef>
                        <a:spcAft>
                          <a:spcPts val="0"/>
                        </a:spcAft>
                      </a:pPr>
                      <a:r>
                        <a:rPr lang="en-US" sz="1000" b="0" dirty="0">
                          <a:effectLst/>
                        </a:rPr>
                        <a:t>Experience of Plan Review Personnel</a:t>
                      </a:r>
                      <a:endParaRPr lang="en-US" sz="900" b="0" dirty="0">
                        <a:effectLst/>
                      </a:endParaRPr>
                    </a:p>
                    <a:p>
                      <a:pPr marL="0" marR="0">
                        <a:lnSpc>
                          <a:spcPct val="115000"/>
                        </a:lnSpc>
                        <a:spcBef>
                          <a:spcPts val="0"/>
                        </a:spcBef>
                        <a:spcAft>
                          <a:spcPts val="0"/>
                        </a:spcAft>
                      </a:pPr>
                      <a:r>
                        <a:rPr lang="en-US" sz="1000" b="0" dirty="0">
                          <a:effectLst/>
                        </a:rPr>
                        <a:t>Detail of Plan Review</a:t>
                      </a:r>
                      <a:endParaRPr lang="en-US" sz="900" b="0" dirty="0">
                        <a:effectLst/>
                      </a:endParaRPr>
                    </a:p>
                    <a:p>
                      <a:pPr marL="0" marR="0">
                        <a:lnSpc>
                          <a:spcPct val="115000"/>
                        </a:lnSpc>
                        <a:spcBef>
                          <a:spcPts val="0"/>
                        </a:spcBef>
                        <a:spcAft>
                          <a:spcPts val="0"/>
                        </a:spcAft>
                      </a:pPr>
                      <a:r>
                        <a:rPr lang="en-US" sz="1000" b="0" dirty="0">
                          <a:effectLst/>
                        </a:rPr>
                        <a:t>Management of Plan Review Activity</a:t>
                      </a:r>
                      <a:endParaRPr lang="en-US" sz="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2544412"/>
                  </a:ext>
                </a:extLst>
              </a:tr>
              <a:tr h="1331087">
                <a:tc>
                  <a:txBody>
                    <a:bodyPr/>
                    <a:lstStyle/>
                    <a:p>
                      <a:pPr marL="0" marR="0" algn="ctr">
                        <a:lnSpc>
                          <a:spcPct val="115000"/>
                        </a:lnSpc>
                        <a:spcBef>
                          <a:spcPts val="0"/>
                        </a:spcBef>
                        <a:spcAft>
                          <a:spcPts val="0"/>
                        </a:spcAft>
                      </a:pPr>
                      <a:r>
                        <a:rPr lang="en-US" sz="1000" dirty="0">
                          <a:solidFill>
                            <a:schemeClr val="tx1"/>
                          </a:solidFill>
                          <a:effectLst/>
                        </a:rPr>
                        <a:t>Field Inspection </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0" dirty="0">
                          <a:effectLst/>
                        </a:rPr>
                        <a:t>Inspection Staffing</a:t>
                      </a:r>
                      <a:endParaRPr lang="en-US" sz="900" b="0" dirty="0">
                        <a:effectLst/>
                      </a:endParaRPr>
                    </a:p>
                    <a:p>
                      <a:pPr marL="0" marR="0">
                        <a:lnSpc>
                          <a:spcPct val="115000"/>
                        </a:lnSpc>
                        <a:spcBef>
                          <a:spcPts val="0"/>
                        </a:spcBef>
                        <a:spcAft>
                          <a:spcPts val="0"/>
                        </a:spcAft>
                      </a:pPr>
                      <a:r>
                        <a:rPr lang="en-US" sz="1000" b="0" dirty="0">
                          <a:effectLst/>
                        </a:rPr>
                        <a:t>Experience of Inspection Personnel</a:t>
                      </a:r>
                      <a:endParaRPr lang="en-US" sz="900" b="0" dirty="0">
                        <a:effectLst/>
                      </a:endParaRPr>
                    </a:p>
                    <a:p>
                      <a:pPr marL="0" marR="0">
                        <a:lnSpc>
                          <a:spcPct val="115000"/>
                        </a:lnSpc>
                        <a:spcBef>
                          <a:spcPts val="0"/>
                        </a:spcBef>
                        <a:spcAft>
                          <a:spcPts val="0"/>
                        </a:spcAft>
                      </a:pPr>
                      <a:r>
                        <a:rPr lang="en-US" sz="1000" b="0" dirty="0">
                          <a:effectLst/>
                        </a:rPr>
                        <a:t>Management of Inspection Activity</a:t>
                      </a:r>
                      <a:endParaRPr lang="en-US" sz="900" b="0" dirty="0">
                        <a:effectLst/>
                      </a:endParaRPr>
                    </a:p>
                    <a:p>
                      <a:pPr marL="0" marR="0">
                        <a:lnSpc>
                          <a:spcPct val="115000"/>
                        </a:lnSpc>
                        <a:spcBef>
                          <a:spcPts val="0"/>
                        </a:spcBef>
                        <a:spcAft>
                          <a:spcPts val="0"/>
                        </a:spcAft>
                      </a:pPr>
                      <a:r>
                        <a:rPr lang="en-US" sz="1000" b="0" dirty="0">
                          <a:effectLst/>
                        </a:rPr>
                        <a:t>Inspection Checklists</a:t>
                      </a:r>
                      <a:endParaRPr lang="en-US" sz="900" b="0" dirty="0">
                        <a:effectLst/>
                      </a:endParaRPr>
                    </a:p>
                    <a:p>
                      <a:pPr marL="0" marR="0">
                        <a:lnSpc>
                          <a:spcPct val="115000"/>
                        </a:lnSpc>
                        <a:spcBef>
                          <a:spcPts val="0"/>
                        </a:spcBef>
                        <a:spcAft>
                          <a:spcPts val="0"/>
                        </a:spcAft>
                      </a:pPr>
                      <a:r>
                        <a:rPr lang="en-US" sz="1000" b="0" dirty="0">
                          <a:effectLst/>
                        </a:rPr>
                        <a:t>Special Inspections</a:t>
                      </a:r>
                      <a:endParaRPr lang="en-US" sz="900" b="0" dirty="0">
                        <a:effectLst/>
                      </a:endParaRPr>
                    </a:p>
                    <a:p>
                      <a:pPr marL="0" marR="0">
                        <a:lnSpc>
                          <a:spcPct val="115000"/>
                        </a:lnSpc>
                        <a:spcBef>
                          <a:spcPts val="0"/>
                        </a:spcBef>
                        <a:spcAft>
                          <a:spcPts val="0"/>
                        </a:spcAft>
                      </a:pPr>
                      <a:r>
                        <a:rPr lang="en-US" sz="1000" b="0" dirty="0">
                          <a:effectLst/>
                        </a:rPr>
                        <a:t>Inspections for Natural Hazard Mitigation </a:t>
                      </a:r>
                      <a:endParaRPr lang="en-US" sz="900" b="0" dirty="0">
                        <a:effectLst/>
                      </a:endParaRPr>
                    </a:p>
                    <a:p>
                      <a:pPr marL="0" marR="0">
                        <a:lnSpc>
                          <a:spcPct val="115000"/>
                        </a:lnSpc>
                        <a:spcBef>
                          <a:spcPts val="0"/>
                        </a:spcBef>
                        <a:spcAft>
                          <a:spcPts val="0"/>
                        </a:spcAft>
                      </a:pPr>
                      <a:r>
                        <a:rPr lang="en-US" sz="1000" b="0" dirty="0">
                          <a:effectLst/>
                        </a:rPr>
                        <a:t>Final Inspections</a:t>
                      </a:r>
                      <a:endParaRPr lang="en-US" sz="900" b="0" dirty="0">
                        <a:effectLst/>
                      </a:endParaRPr>
                    </a:p>
                    <a:p>
                      <a:pPr marL="0" marR="0">
                        <a:lnSpc>
                          <a:spcPct val="115000"/>
                        </a:lnSpc>
                        <a:spcBef>
                          <a:spcPts val="0"/>
                        </a:spcBef>
                        <a:spcAft>
                          <a:spcPts val="0"/>
                        </a:spcAft>
                      </a:pPr>
                      <a:r>
                        <a:rPr lang="en-US" sz="1000" b="0" dirty="0">
                          <a:effectLst/>
                        </a:rPr>
                        <a:t>Certificates of Occupancy</a:t>
                      </a:r>
                      <a:endParaRPr lang="en-US" sz="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56" marR="568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37839"/>
                  </a:ext>
                </a:extLst>
              </a:tr>
            </a:tbl>
          </a:graphicData>
        </a:graphic>
      </p:graphicFrame>
      <p:sp>
        <p:nvSpPr>
          <p:cNvPr id="7" name="TextBox 6">
            <a:extLst>
              <a:ext uri="{FF2B5EF4-FFF2-40B4-BE49-F238E27FC236}">
                <a16:creationId xmlns:a16="http://schemas.microsoft.com/office/drawing/2014/main" id="{EE134153-11D5-4B1E-94BE-117913B9010C}"/>
              </a:ext>
            </a:extLst>
          </p:cNvPr>
          <p:cNvSpPr txBox="1"/>
          <p:nvPr/>
        </p:nvSpPr>
        <p:spPr>
          <a:xfrm>
            <a:off x="731520" y="2642616"/>
            <a:ext cx="685800" cy="557784"/>
          </a:xfrm>
          <a:prstGeom prst="rect">
            <a:avLst/>
          </a:prstGeom>
        </p:spPr>
        <p:txBody>
          <a:bodyPr vert="horz" wrap="square" lIns="0" tIns="0" rIns="0" bIns="0" rtlCol="0" anchor="t" anchorCtr="0">
            <a:noAutofit/>
          </a:bodyPr>
          <a:lstStyle/>
          <a:p>
            <a:pPr marL="0" indent="0">
              <a:spcBef>
                <a:spcPts val="200"/>
              </a:spcBef>
              <a:spcAft>
                <a:spcPts val="600"/>
              </a:spcAft>
              <a:buClr>
                <a:srgbClr val="159FE8"/>
              </a:buClr>
              <a:buFont typeface="Calibri" pitchFamily="34" charset="0"/>
              <a:buNone/>
            </a:pPr>
            <a:r>
              <a:rPr lang="en-US" sz="1900" b="1" dirty="0">
                <a:solidFill>
                  <a:srgbClr val="BD2431"/>
                </a:solidFill>
                <a:latin typeface="Century Gothic" panose="020B0502020202020204" pitchFamily="34" charset="0"/>
              </a:rPr>
              <a:t>  54%</a:t>
            </a:r>
          </a:p>
        </p:txBody>
      </p:sp>
      <p:sp>
        <p:nvSpPr>
          <p:cNvPr id="18" name="TextBox 17">
            <a:extLst>
              <a:ext uri="{FF2B5EF4-FFF2-40B4-BE49-F238E27FC236}">
                <a16:creationId xmlns:a16="http://schemas.microsoft.com/office/drawing/2014/main" id="{C510C432-E824-4050-A63F-02769729BACC}"/>
              </a:ext>
            </a:extLst>
          </p:cNvPr>
          <p:cNvSpPr txBox="1"/>
          <p:nvPr/>
        </p:nvSpPr>
        <p:spPr>
          <a:xfrm>
            <a:off x="731520" y="4589651"/>
            <a:ext cx="685800" cy="557784"/>
          </a:xfrm>
          <a:prstGeom prst="rect">
            <a:avLst/>
          </a:prstGeom>
        </p:spPr>
        <p:txBody>
          <a:bodyPr vert="horz" wrap="square" lIns="0" tIns="0" rIns="0" bIns="0" rtlCol="0" anchor="t" anchorCtr="0">
            <a:noAutofit/>
          </a:bodyPr>
          <a:lstStyle/>
          <a:p>
            <a:pPr marL="0" indent="0">
              <a:spcBef>
                <a:spcPts val="200"/>
              </a:spcBef>
              <a:spcAft>
                <a:spcPts val="600"/>
              </a:spcAft>
              <a:buClr>
                <a:srgbClr val="159FE8"/>
              </a:buClr>
              <a:buFont typeface="Calibri" pitchFamily="34" charset="0"/>
              <a:buNone/>
            </a:pPr>
            <a:r>
              <a:rPr lang="en-US" sz="1900" b="1" dirty="0">
                <a:solidFill>
                  <a:srgbClr val="BD2431"/>
                </a:solidFill>
                <a:latin typeface="Century Gothic" panose="020B0502020202020204" pitchFamily="34" charset="0"/>
              </a:rPr>
              <a:t>  23%</a:t>
            </a:r>
          </a:p>
        </p:txBody>
      </p:sp>
      <p:sp>
        <p:nvSpPr>
          <p:cNvPr id="19" name="TextBox 18">
            <a:extLst>
              <a:ext uri="{FF2B5EF4-FFF2-40B4-BE49-F238E27FC236}">
                <a16:creationId xmlns:a16="http://schemas.microsoft.com/office/drawing/2014/main" id="{2C7A9D59-11F3-49F0-BA76-79D437579944}"/>
              </a:ext>
            </a:extLst>
          </p:cNvPr>
          <p:cNvSpPr txBox="1"/>
          <p:nvPr/>
        </p:nvSpPr>
        <p:spPr>
          <a:xfrm>
            <a:off x="731520" y="5536373"/>
            <a:ext cx="685800" cy="557784"/>
          </a:xfrm>
          <a:prstGeom prst="rect">
            <a:avLst/>
          </a:prstGeom>
        </p:spPr>
        <p:txBody>
          <a:bodyPr vert="horz" wrap="square" lIns="0" tIns="0" rIns="0" bIns="0" rtlCol="0" anchor="t" anchorCtr="0">
            <a:noAutofit/>
          </a:bodyPr>
          <a:lstStyle/>
          <a:p>
            <a:pPr marL="0" indent="0">
              <a:spcBef>
                <a:spcPts val="200"/>
              </a:spcBef>
              <a:spcAft>
                <a:spcPts val="600"/>
              </a:spcAft>
              <a:buClr>
                <a:srgbClr val="159FE8"/>
              </a:buClr>
              <a:buFont typeface="Calibri" pitchFamily="34" charset="0"/>
              <a:buNone/>
            </a:pPr>
            <a:r>
              <a:rPr lang="en-US" sz="1900" b="1" dirty="0">
                <a:solidFill>
                  <a:srgbClr val="BD2431"/>
                </a:solidFill>
                <a:latin typeface="Century Gothic" panose="020B0502020202020204" pitchFamily="34" charset="0"/>
              </a:rPr>
              <a:t>  23%</a:t>
            </a:r>
          </a:p>
        </p:txBody>
      </p:sp>
      <p:sp>
        <p:nvSpPr>
          <p:cNvPr id="20" name="Right Brace 19">
            <a:extLst>
              <a:ext uri="{FF2B5EF4-FFF2-40B4-BE49-F238E27FC236}">
                <a16:creationId xmlns:a16="http://schemas.microsoft.com/office/drawing/2014/main" id="{64F799BE-31AE-4A49-B9F8-410C5D2B17A2}"/>
              </a:ext>
            </a:extLst>
          </p:cNvPr>
          <p:cNvSpPr/>
          <p:nvPr/>
        </p:nvSpPr>
        <p:spPr>
          <a:xfrm>
            <a:off x="5114910" y="1117558"/>
            <a:ext cx="409053" cy="5365538"/>
          </a:xfrm>
          <a:prstGeom prst="rightBrace">
            <a:avLst>
              <a:gd name="adj1" fmla="val 45670"/>
              <a:gd name="adj2" fmla="val 50580"/>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08624F5C-F9F5-401A-996D-BB9D472355A7}"/>
              </a:ext>
            </a:extLst>
          </p:cNvPr>
          <p:cNvSpPr/>
          <p:nvPr/>
        </p:nvSpPr>
        <p:spPr>
          <a:xfrm>
            <a:off x="5794232" y="2703210"/>
            <a:ext cx="2715768" cy="93497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PL and CL Classification</a:t>
            </a:r>
          </a:p>
        </p:txBody>
      </p:sp>
      <p:sp>
        <p:nvSpPr>
          <p:cNvPr id="27" name="Rectangle 26">
            <a:extLst>
              <a:ext uri="{FF2B5EF4-FFF2-40B4-BE49-F238E27FC236}">
                <a16:creationId xmlns:a16="http://schemas.microsoft.com/office/drawing/2014/main" id="{B62D6BA7-7986-49FA-ABAC-DBEBC6918586}"/>
              </a:ext>
            </a:extLst>
          </p:cNvPr>
          <p:cNvSpPr/>
          <p:nvPr/>
        </p:nvSpPr>
        <p:spPr>
          <a:xfrm>
            <a:off x="5794232" y="4021549"/>
            <a:ext cx="2715768" cy="9588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Database Storage of Granular Data Elements for Underwriting Usage</a:t>
            </a:r>
          </a:p>
        </p:txBody>
      </p:sp>
    </p:spTree>
    <p:extLst>
      <p:ext uri="{BB962C8B-B14F-4D97-AF65-F5344CB8AC3E}">
        <p14:creationId xmlns:p14="http://schemas.microsoft.com/office/powerpoint/2010/main" val="1383267227"/>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570&quot;&gt;&lt;property id=&quot;20148&quot; value=&quot;5&quot;/&gt;&lt;property id=&quot;20300&quot; value=&quot;Slide 2&quot;/&gt;&lt;property id=&quot;20307&quot; value=&quot;285&quot;/&gt;&lt;/object&gt;&lt;object type=&quot;3&quot; unique_id=&quot;10587&quot;&gt;&lt;property id=&quot;20148&quot; value=&quot;5&quot;/&gt;&lt;property id=&quot;20300&quot; value=&quot;Slide 3&quot;/&gt;&lt;property id=&quot;20307&quot; value=&quot;286&quot;/&gt;&lt;/object&gt;&lt;object type=&quot;3&quot; unique_id=&quot;10690&quot;&gt;&lt;property id=&quot;20148&quot; value=&quot;5&quot;/&gt;&lt;property id=&quot;20300&quot; value=&quot;Slide 4&quot;/&gt;&lt;property id=&quot;20307&quot; value=&quot;287&quot;/&gt;&lt;/object&gt;&lt;object type=&quot;3&quot; unique_id=&quot;10745&quot;&gt;&lt;property id=&quot;20148&quot; value=&quot;5&quot;/&gt;&lt;property id=&quot;20300&quot; value=&quot;Slide 5&quot;/&gt;&lt;property id=&quot;20307&quot; value=&quot;288&quot;/&gt;&lt;/object&gt;&lt;object type=&quot;3&quot; unique_id=&quot;10879&quot;&gt;&lt;property id=&quot;20148&quot; value=&quot;5&quot;/&gt;&lt;property id=&quot;20300&quot; value=&quot;Slide 11&quot;/&gt;&lt;property id=&quot;20307&quot; value=&quot;289&quot;/&gt;&lt;/object&gt;&lt;object type=&quot;3&quot; unique_id=&quot;11589&quot;&gt;&lt;property id=&quot;20148&quot; value=&quot;5&quot;/&gt;&lt;property id=&quot;20300&quot; value=&quot;Slide 6&quot;/&gt;&lt;property id=&quot;20307&quot; value=&quot;299&quot;/&gt;&lt;/object&gt;&lt;object type=&quot;3&quot; unique_id=&quot;11590&quot;&gt;&lt;property id=&quot;20148&quot; value=&quot;5&quot;/&gt;&lt;property id=&quot;20300&quot; value=&quot;Slide 7&quot;/&gt;&lt;property id=&quot;20307&quot; value=&quot;297&quot;/&gt;&lt;/object&gt;&lt;object type=&quot;3&quot; unique_id=&quot;11591&quot;&gt;&lt;property id=&quot;20148&quot; value=&quot;5&quot;/&gt;&lt;property id=&quot;20300&quot; value=&quot;Slide 8&quot;/&gt;&lt;property id=&quot;20307&quot; value=&quot;300&quot;/&gt;&lt;/object&gt;&lt;object type=&quot;3&quot; unique_id=&quot;11592&quot;&gt;&lt;property id=&quot;20148&quot; value=&quot;5&quot;/&gt;&lt;property id=&quot;20300&quot; value=&quot;Slide 9&quot;/&gt;&lt;property id=&quot;20307&quot; value=&quot;301&quot;/&gt;&lt;/object&gt;&lt;object type=&quot;3&quot; unique_id=&quot;11593&quot;&gt;&lt;property id=&quot;20148&quot; value=&quot;5&quot;/&gt;&lt;property id=&quot;20300&quot; value=&quot;Slide 10&quot;/&gt;&lt;property id=&quot;20307&quot; value=&quot;302&quot;/&gt;&lt;/object&gt;&lt;object type=&quot;3&quot; unique_id=&quot;11594&quot;&gt;&lt;property id=&quot;20148&quot; value=&quot;5&quot;/&gt;&lt;property id=&quot;20300&quot; value=&quot;Slide 16&quot;/&gt;&lt;property id=&quot;20307&quot; value=&quot;303&quot;/&gt;&lt;/object&gt;&lt;object type=&quot;3&quot; unique_id=&quot;11595&quot;&gt;&lt;property id=&quot;20148&quot; value=&quot;5&quot;/&gt;&lt;property id=&quot;20300&quot; value=&quot;Slide 12&quot;/&gt;&lt;property id=&quot;20307&quot; value=&quot;305&quot;/&gt;&lt;/object&gt;&lt;object type=&quot;3&quot; unique_id=&quot;11723&quot;&gt;&lt;property id=&quot;20148&quot; value=&quot;5&quot;/&gt;&lt;property id=&quot;20300&quot; value=&quot;Slide 13&quot;/&gt;&lt;property id=&quot;20307&quot; value=&quot;306&quot;/&gt;&lt;/object&gt;&lt;object type=&quot;3&quot; unique_id=&quot;11724&quot;&gt;&lt;property id=&quot;20148&quot; value=&quot;5&quot;/&gt;&lt;property id=&quot;20300&quot; value=&quot;Slide 14&quot;/&gt;&lt;property id=&quot;20307&quot; value=&quot;307&quot;/&gt;&lt;/object&gt;&lt;object type=&quot;3&quot; unique_id=&quot;12390&quot;&gt;&lt;property id=&quot;20148&quot; value=&quot;5&quot;/&gt;&lt;property id=&quot;20300&quot; value=&quot;Slide 17&quot;/&gt;&lt;property id=&quot;20307&quot; value=&quot;309&quot;/&gt;&lt;/object&gt;&lt;object type=&quot;3&quot; unique_id=&quot;12427&quot;&gt;&lt;property id=&quot;20148&quot; value=&quot;5&quot;/&gt;&lt;property id=&quot;20300&quot; value=&quot;Slide 15&quot;/&gt;&lt;property id=&quot;20307&quot; value=&quot;310&quot;/&gt;&lt;/object&gt;&lt;/object&gt;&lt;/object&gt;&lt;/database&gt;"/>
  <p:tag name="SECTOMILLISECCONVERTED" val="1"/>
</p:tagLst>
</file>

<file path=ppt/theme/theme1.xml><?xml version="1.0" encoding="utf-8"?>
<a:theme xmlns:a="http://schemas.openxmlformats.org/drawingml/2006/main" name="Office Theme">
  <a:themeElements>
    <a:clrScheme name="Verisk Sales Deck">
      <a:dk1>
        <a:sysClr val="windowText" lastClr="000000"/>
      </a:dk1>
      <a:lt1>
        <a:sysClr val="window" lastClr="FFFFFF"/>
      </a:lt1>
      <a:dk2>
        <a:srgbClr val="0078AE"/>
      </a:dk2>
      <a:lt2>
        <a:srgbClr val="EEEEEE"/>
      </a:lt2>
      <a:accent1>
        <a:srgbClr val="0078AE"/>
      </a:accent1>
      <a:accent2>
        <a:srgbClr val="E07735"/>
      </a:accent2>
      <a:accent3>
        <a:srgbClr val="9EB326"/>
      </a:accent3>
      <a:accent4>
        <a:srgbClr val="BC60A4"/>
      </a:accent4>
      <a:accent5>
        <a:srgbClr val="00ACA1"/>
      </a:accent5>
      <a:accent6>
        <a:srgbClr val="D9531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pmanagemit PowerPoint Template">
  <a:themeElements>
    <a:clrScheme name="Custom 5">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2F2B20"/>
      </a:hlink>
      <a:folHlink>
        <a:srgbClr val="849A0A"/>
      </a:folHlink>
    </a:clrScheme>
    <a:fontScheme name="1_Default Design">
      <a:majorFont>
        <a:latin typeface="Joanna MT Std SemiBol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erisk-4x3_template-New">
  <a:themeElements>
    <a:clrScheme name="Verisk">
      <a:dk1>
        <a:srgbClr val="53575A"/>
      </a:dk1>
      <a:lt1>
        <a:srgbClr val="FFFFFF"/>
      </a:lt1>
      <a:dk2>
        <a:srgbClr val="004B87"/>
      </a:dk2>
      <a:lt2>
        <a:srgbClr val="006BA6"/>
      </a:lt2>
      <a:accent1>
        <a:srgbClr val="004B86"/>
      </a:accent1>
      <a:accent2>
        <a:srgbClr val="00B8E6"/>
      </a:accent2>
      <a:accent3>
        <a:srgbClr val="40C1AB"/>
      </a:accent3>
      <a:accent4>
        <a:srgbClr val="00324A"/>
      </a:accent4>
      <a:accent5>
        <a:srgbClr val="007FB5"/>
      </a:accent5>
      <a:accent6>
        <a:srgbClr val="83BD08"/>
      </a:accent6>
      <a:hlink>
        <a:srgbClr val="00B8E7"/>
      </a:hlink>
      <a:folHlink>
        <a:srgbClr val="FE5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Autofit/>
      </a:bodyPr>
      <a:lstStyle>
        <a:defPPr marL="0" indent="0">
          <a:spcBef>
            <a:spcPts val="200"/>
          </a:spcBef>
          <a:spcAft>
            <a:spcPts val="600"/>
          </a:spcAft>
          <a:buClr>
            <a:srgbClr val="159FE8"/>
          </a:buClr>
          <a:buFont typeface="Calibri" pitchFamily="34" charset="0"/>
          <a:buNone/>
          <a:defRPr sz="1900" b="1" dirty="0">
            <a:solidFill>
              <a:srgbClr val="777777"/>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Verisk-4x3-Template-New" id="{E320BC85-8C82-D443-81E3-B725AACC0541}" vid="{3B7E79B4-79F8-BD4B-93E3-C788F92AF75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13417DC4D10A4E88C863C20D0B81BD" ma:contentTypeVersion="0" ma:contentTypeDescription="Create a new document." ma:contentTypeScope="" ma:versionID="01900709c83a8e09b23b174a2b4cfdb7">
  <xsd:schema xmlns:xsd="http://www.w3.org/2001/XMLSchema" xmlns:xs="http://www.w3.org/2001/XMLSchema" xmlns:p="http://schemas.microsoft.com/office/2006/metadata/properties" xmlns:ns1="http://schemas.microsoft.com/sharepoint/v3" xmlns:ns2="830d0ca3-9f32-4503-90df-deff11cd0900" targetNamespace="http://schemas.microsoft.com/office/2006/metadata/properties" ma:root="true" ma:fieldsID="29310aaf88d61f67b14c93e2b2de63da" ns1:_="" ns2:_="">
    <xsd:import namespace="http://schemas.microsoft.com/sharepoint/v3"/>
    <xsd:import namespace="830d0ca3-9f32-4503-90df-deff11cd0900"/>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0d0ca3-9f32-4503-90df-deff11cd090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49B7B5-AC31-43B5-A4BA-582859BE7D60}">
  <ds:schemaRefs>
    <ds:schemaRef ds:uri="http://schemas.microsoft.com/sharepoint/v3/contenttype/forms"/>
  </ds:schemaRefs>
</ds:datastoreItem>
</file>

<file path=customXml/itemProps2.xml><?xml version="1.0" encoding="utf-8"?>
<ds:datastoreItem xmlns:ds="http://schemas.openxmlformats.org/officeDocument/2006/customXml" ds:itemID="{ED74E54A-6B94-41CA-8C8E-2331412E237F}">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830d0ca3-9f32-4503-90df-deff11cd0900"/>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95078D8-A5F6-47E8-B933-6127F8A7EF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0d0ca3-9f32-4503-90df-deff11cd09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53529</TotalTime>
  <Words>2228</Words>
  <Application>Microsoft Office PowerPoint</Application>
  <PresentationFormat>On-screen Show (4:3)</PresentationFormat>
  <Paragraphs>316</Paragraphs>
  <Slides>30</Slides>
  <Notes>18</Notes>
  <HiddenSlides>1</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2</vt:i4>
      </vt:variant>
      <vt:variant>
        <vt:lpstr>Slide Titles</vt:lpstr>
      </vt:variant>
      <vt:variant>
        <vt:i4>30</vt:i4>
      </vt:variant>
    </vt:vector>
  </HeadingPairs>
  <TitlesOfParts>
    <vt:vector size="49" baseType="lpstr">
      <vt:lpstr>Arial</vt:lpstr>
      <vt:lpstr>Avenir LT Std 35 Light</vt:lpstr>
      <vt:lpstr>Avenir LT Std 45 Book</vt:lpstr>
      <vt:lpstr>Avenir LT Std 85 Heavy</vt:lpstr>
      <vt:lpstr>Calibri</vt:lpstr>
      <vt:lpstr>Century Gothic</vt:lpstr>
      <vt:lpstr>Constantia</vt:lpstr>
      <vt:lpstr>Franklin Gothic Book</vt:lpstr>
      <vt:lpstr>Franklin Gothic Demi</vt:lpstr>
      <vt:lpstr>Joanna MT Std SemiBold</vt:lpstr>
      <vt:lpstr>Myriad Pro</vt:lpstr>
      <vt:lpstr>Wingdings</vt:lpstr>
      <vt:lpstr>Wingdings 2</vt:lpstr>
      <vt:lpstr>Office Theme</vt:lpstr>
      <vt:lpstr>10_Office Theme</vt:lpstr>
      <vt:lpstr>mapmanagemit PowerPoint Template</vt:lpstr>
      <vt:lpstr>Verisk-4x3_template-New</vt:lpstr>
      <vt:lpstr>Acrobat Document</vt:lpstr>
      <vt:lpstr>Adobe Acrobat Document</vt:lpstr>
      <vt:lpstr> The Building Code Effectiveness Grading Schedule (BCEGS®)  In collaboration with: Insurers, Community Building Officials, FEMA, ICC, University of Pennsylvania and AIR  </vt:lpstr>
      <vt:lpstr>PowerPoint Presentation</vt:lpstr>
      <vt:lpstr>ISO is a Verisk Business</vt:lpstr>
      <vt:lpstr> Overview of ISO</vt:lpstr>
      <vt:lpstr>Overview of ISO – Industry Need</vt:lpstr>
      <vt:lpstr>Overview of ISO</vt:lpstr>
      <vt:lpstr>ISO – Community Mitigation Programs</vt:lpstr>
      <vt:lpstr>Building Code Effectiveness Grading Schedule (BCEGS®)</vt:lpstr>
      <vt:lpstr>Evaluation of Community-Level Enforcement</vt:lpstr>
      <vt:lpstr>BCEGS is an Indicator of Community Vulnerability  Consider the two towns below: </vt:lpstr>
      <vt:lpstr>BCEGS Benchmarking - National Classifications</vt:lpstr>
      <vt:lpstr>PowerPoint Presentation</vt:lpstr>
      <vt:lpstr>BCEGS Data Usage and Applicability</vt:lpstr>
      <vt:lpstr>BCEGS Filed Advisory Rating</vt:lpstr>
      <vt:lpstr>ISO Delivery of BCEGS to Insurance Carriers</vt:lpstr>
      <vt:lpstr>BCEGS Data Application – Building UW </vt:lpstr>
      <vt:lpstr>BCEGS in BG II Loss Cost</vt:lpstr>
      <vt:lpstr>BCEGS in BG II Loss Cost</vt:lpstr>
      <vt:lpstr> BCEGS Data Application – CRS Program</vt:lpstr>
      <vt:lpstr> BCEGS Data Application – CRS Program</vt:lpstr>
      <vt:lpstr>CRS Program Flood Insurance Discounts</vt:lpstr>
      <vt:lpstr> AIR Hazard Modeling </vt:lpstr>
      <vt:lpstr>In AIR Loss-Cost Modeling – BCEGS is an Indicator of Building Vulnerability  Consider the two homes below: </vt:lpstr>
      <vt:lpstr>ISO Community Benchmark Reports Hyper-Local Analysis of Enforcement Efforts</vt:lpstr>
      <vt:lpstr>Building Code Reports and Studies that Support Building Codes and Code Enforcement Efforts</vt:lpstr>
      <vt:lpstr>BCEGS Relationship to FEMA Grants FEMA Hazard Mitigation Grant Program – Post Disaster</vt:lpstr>
      <vt:lpstr>BCEGS Relationship to FEMA Grants FEMA BRIC Program – Pre-Disaster</vt:lpstr>
      <vt:lpstr>FEMA Building Code Monitoring and  Tracking Efforts that Assist in Federal Policy Making</vt:lpstr>
      <vt:lpstr>ISO National Building Code Assessment Report - 2019 “ A basis for first conversations with local decision-makers.”</vt:lpstr>
      <vt:lpstr>PowerPoint Presentation</vt:lpstr>
    </vt:vector>
  </TitlesOfParts>
  <Company>HealthCare Insight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Mica Johnson</dc:creator>
  <cp:lastModifiedBy>Thomure, Dale K.</cp:lastModifiedBy>
  <cp:revision>865</cp:revision>
  <cp:lastPrinted>2016-08-03T17:22:47Z</cp:lastPrinted>
  <dcterms:created xsi:type="dcterms:W3CDTF">2012-03-02T12:38:39Z</dcterms:created>
  <dcterms:modified xsi:type="dcterms:W3CDTF">2021-05-14T23:08:16Z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0x010100DA13417DC4D10A4E88C863C20D0B81BD</vt:lpwstr>
  </property>
</Properties>
</file>